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3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0" r:id="rId1"/>
    <p:sldMasterId id="2147483938" r:id="rId2"/>
  </p:sldMasterIdLst>
  <p:notesMasterIdLst>
    <p:notesMasterId r:id="rId42"/>
  </p:notesMasterIdLst>
  <p:handoutMasterIdLst>
    <p:handoutMasterId r:id="rId43"/>
  </p:handoutMasterIdLst>
  <p:sldIdLst>
    <p:sldId id="536" r:id="rId3"/>
    <p:sldId id="475" r:id="rId4"/>
    <p:sldId id="483" r:id="rId5"/>
    <p:sldId id="494" r:id="rId6"/>
    <p:sldId id="257" r:id="rId7"/>
    <p:sldId id="258" r:id="rId8"/>
    <p:sldId id="478" r:id="rId9"/>
    <p:sldId id="484" r:id="rId10"/>
    <p:sldId id="538" r:id="rId11"/>
    <p:sldId id="486" r:id="rId12"/>
    <p:sldId id="487" r:id="rId13"/>
    <p:sldId id="488" r:id="rId14"/>
    <p:sldId id="479" r:id="rId15"/>
    <p:sldId id="540" r:id="rId16"/>
    <p:sldId id="495" r:id="rId17"/>
    <p:sldId id="497" r:id="rId18"/>
    <p:sldId id="510" r:id="rId19"/>
    <p:sldId id="512" r:id="rId20"/>
    <p:sldId id="513" r:id="rId21"/>
    <p:sldId id="516" r:id="rId22"/>
    <p:sldId id="517" r:id="rId23"/>
    <p:sldId id="518" r:id="rId24"/>
    <p:sldId id="511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26" r:id="rId33"/>
    <p:sldId id="527" r:id="rId34"/>
    <p:sldId id="528" r:id="rId35"/>
    <p:sldId id="530" r:id="rId36"/>
    <p:sldId id="531" r:id="rId37"/>
    <p:sldId id="532" r:id="rId38"/>
    <p:sldId id="533" r:id="rId39"/>
    <p:sldId id="534" r:id="rId40"/>
    <p:sldId id="535" r:id="rId4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16334"/>
    <a:srgbClr val="00AC3E"/>
    <a:srgbClr val="FF6600"/>
    <a:srgbClr val="006CAB"/>
    <a:srgbClr val="969696"/>
    <a:srgbClr val="000000"/>
    <a:srgbClr val="5A5A5A"/>
    <a:srgbClr val="D2D2D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68377" autoAdjust="0"/>
  </p:normalViewPr>
  <p:slideViewPr>
    <p:cSldViewPr snapToGrid="0" snapToObjects="1" showGuides="1">
      <p:cViewPr varScale="1">
        <p:scale>
          <a:sx n="75" d="100"/>
          <a:sy n="75" d="100"/>
        </p:scale>
        <p:origin x="2024" y="168"/>
      </p:cViewPr>
      <p:guideLst>
        <p:guide orient="horz" pos="3861"/>
        <p:guide pos="74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0" d="100"/>
          <a:sy n="60" d="100"/>
        </p:scale>
        <p:origin x="3211" y="6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'[US jobs.xlsx]Declining occs'!$A$3</c:f>
              <c:strCache>
                <c:ptCount val="1"/>
                <c:pt idx="0">
                  <c:v>Farm labourer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'[US jobs.xlsx]Declining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jobs.xlsx]Declining occs'!$B$3:$D$3</c:f>
              <c:numCache>
                <c:formatCode>General</c:formatCode>
                <c:ptCount val="3"/>
                <c:pt idx="0">
                  <c:v>17.5</c:v>
                </c:pt>
                <c:pt idx="1">
                  <c:v>2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F-44EF-BC10-0B1105D4FB66}"/>
            </c:ext>
          </c:extLst>
        </c:ser>
        <c:ser>
          <c:idx val="1"/>
          <c:order val="1"/>
          <c:tx>
            <c:strRef>
              <c:f>'[US jobs.xlsx]Declining occs'!$A$4</c:f>
              <c:strCache>
                <c:ptCount val="1"/>
                <c:pt idx="0">
                  <c:v>Farmer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'[US jobs.xlsx]Declining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jobs.xlsx]Declining occs'!$B$4:$D$4</c:f>
              <c:numCache>
                <c:formatCode>General</c:formatCode>
                <c:ptCount val="3"/>
                <c:pt idx="0">
                  <c:v>16</c:v>
                </c:pt>
                <c:pt idx="1">
                  <c:v>4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4F-44EF-BC10-0B1105D4FB66}"/>
            </c:ext>
          </c:extLst>
        </c:ser>
        <c:ser>
          <c:idx val="2"/>
          <c:order val="2"/>
          <c:tx>
            <c:strRef>
              <c:f>'[US jobs.xlsx]Declining occs'!$A$5</c:f>
              <c:strCache>
                <c:ptCount val="1"/>
                <c:pt idx="0">
                  <c:v>Other labourer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'[US jobs.xlsx]Declining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jobs.xlsx]Declining occs'!$B$5:$D$5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4F-44EF-BC10-0B1105D4FB66}"/>
            </c:ext>
          </c:extLst>
        </c:ser>
        <c:ser>
          <c:idx val="3"/>
          <c:order val="3"/>
          <c:tx>
            <c:strRef>
              <c:f>'[US jobs.xlsx]Declining occs'!$A$6</c:f>
              <c:strCache>
                <c:ptCount val="1"/>
                <c:pt idx="0">
                  <c:v>Servant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'[US jobs.xlsx]Declining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jobs.xlsx]Declining occs'!$B$6:$D$6</c:f>
              <c:numCache>
                <c:formatCode>General</c:formatCode>
                <c:ptCount val="3"/>
                <c:pt idx="0">
                  <c:v>6</c:v>
                </c:pt>
                <c:pt idx="1">
                  <c:v>2.7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4F-44EF-BC10-0B1105D4F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595816"/>
        <c:axId val="434595032"/>
      </c:barChart>
      <c:catAx>
        <c:axId val="434595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4595032"/>
        <c:crosses val="autoZero"/>
        <c:auto val="1"/>
        <c:lblAlgn val="ctr"/>
        <c:lblOffset val="100"/>
        <c:noMultiLvlLbl val="0"/>
      </c:catAx>
      <c:valAx>
        <c:axId val="434595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4595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'[US jobs.xlsx]Rising occs'!$A$3</c:f>
              <c:strCache>
                <c:ptCount val="1"/>
                <c:pt idx="0">
                  <c:v>Prof, tech etc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'[US jobs.xlsx]Rising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jobs.xlsx]Rising occs'!$B$3:$D$3</c:f>
              <c:numCache>
                <c:formatCode>General</c:formatCode>
                <c:ptCount val="3"/>
                <c:pt idx="0">
                  <c:v>4.5</c:v>
                </c:pt>
                <c:pt idx="1">
                  <c:v>12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1-4D21-B938-6B701F9FB534}"/>
            </c:ext>
          </c:extLst>
        </c:ser>
        <c:ser>
          <c:idx val="1"/>
          <c:order val="1"/>
          <c:tx>
            <c:strRef>
              <c:f>'[US jobs.xlsx]Rising occs'!$A$4</c:f>
              <c:strCache>
                <c:ptCount val="1"/>
                <c:pt idx="0">
                  <c:v>Clerical etc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'[US jobs.xlsx]Rising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jobs.xlsx]Rising occs'!$B$4:$D$4</c:f>
              <c:numCache>
                <c:formatCode>General</c:formatCode>
                <c:ptCount val="3"/>
                <c:pt idx="0">
                  <c:v>5</c:v>
                </c:pt>
                <c:pt idx="1">
                  <c:v>14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01-4D21-B938-6B701F9FB534}"/>
            </c:ext>
          </c:extLst>
        </c:ser>
        <c:ser>
          <c:idx val="2"/>
          <c:order val="2"/>
          <c:tx>
            <c:strRef>
              <c:f>'[US jobs.xlsx]Rising occs'!$A$5</c:f>
              <c:strCache>
                <c:ptCount val="1"/>
                <c:pt idx="0">
                  <c:v>Managers, officials etc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'[US jobs.xlsx]Rising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jobs.xlsx]Rising occs'!$B$5:$D$5</c:f>
              <c:numCache>
                <c:formatCode>General</c:formatCode>
                <c:ptCount val="3"/>
                <c:pt idx="0">
                  <c:v>7</c:v>
                </c:pt>
                <c:pt idx="1">
                  <c:v>8.5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01-4D21-B938-6B701F9FB534}"/>
            </c:ext>
          </c:extLst>
        </c:ser>
        <c:ser>
          <c:idx val="3"/>
          <c:order val="3"/>
          <c:tx>
            <c:strRef>
              <c:f>'[US jobs.xlsx]Rising occs'!$A$6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'[US jobs.xlsx]Rising occs'!$B$2:$D$2</c:f>
              <c:numCache>
                <c:formatCode>General</c:formatCode>
                <c:ptCount val="3"/>
                <c:pt idx="0">
                  <c:v>1910</c:v>
                </c:pt>
                <c:pt idx="1">
                  <c:v>1960</c:v>
                </c:pt>
                <c:pt idx="2">
                  <c:v>2000</c:v>
                </c:pt>
              </c:numCache>
            </c:numRef>
          </c:cat>
          <c:val>
            <c:numRef>
              <c:f>'[US jobs.xlsx]Rising occs'!$B$6:$D$6</c:f>
              <c:numCache>
                <c:formatCode>General</c:formatCode>
                <c:ptCount val="3"/>
                <c:pt idx="0">
                  <c:v>3.5</c:v>
                </c:pt>
                <c:pt idx="1">
                  <c:v>8.5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01-4D21-B938-6B701F9FB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810440"/>
        <c:axId val="94810832"/>
      </c:barChart>
      <c:catAx>
        <c:axId val="94810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810832"/>
        <c:crosses val="autoZero"/>
        <c:auto val="1"/>
        <c:lblAlgn val="ctr"/>
        <c:lblOffset val="100"/>
        <c:noMultiLvlLbl val="0"/>
      </c:catAx>
      <c:valAx>
        <c:axId val="9481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10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ACBD-CDD8-4565-B9F3-1C3CBF9F63D7}" type="datetimeFigureOut">
              <a:rPr lang="en-AU" smtClean="0"/>
              <a:t>14/7/22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2ECBC-BEF5-4DD8-8CB9-946FE619C77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576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1CB84-D0B3-C44D-BDDA-E6DD29AD4414}" type="datetimeFigureOut">
              <a:rPr lang="en-US" smtClean="0"/>
              <a:t>7/14/22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E0804-BAAB-D942-A332-52AA6138B3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69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Placeholder slide for disruption – currently vetted</a:t>
            </a:r>
          </a:p>
          <a:p>
            <a:endParaRPr lang="en-US" i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There’s Uber, the world’s biggest taxi service, which owns no vehicles.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Airbnb, the world’s most valuable lodging company, which owns no hotels and.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companies like Square are creating payment services for business around the world, and yet has no branches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3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4370437"/>
          </a:xfrm>
        </p:spPr>
        <p:txBody>
          <a:bodyPr/>
          <a:lstStyle/>
          <a:p>
            <a:r>
              <a:rPr lang="en-US" sz="1100" dirty="0"/>
              <a:t>Motivation: there is widespread concern among</a:t>
            </a:r>
            <a:r>
              <a:rPr lang="en-US" sz="1100" baseline="0" dirty="0"/>
              <a:t> executives that tech is speeding up and getting away from us.  </a:t>
            </a:r>
          </a:p>
          <a:p>
            <a:endParaRPr lang="en-US" sz="1100" baseline="0" dirty="0"/>
          </a:p>
          <a:p>
            <a:r>
              <a:rPr lang="en-US" sz="1100" baseline="0" dirty="0"/>
              <a:t>If anything, the 45% who think they have the knowledge they need are overconfident.</a:t>
            </a:r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64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95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– real time</a:t>
            </a:r>
            <a:r>
              <a:rPr lang="en-US" baseline="0" dirty="0"/>
              <a:t> energy markets, automated devices</a:t>
            </a:r>
          </a:p>
          <a:p>
            <a:r>
              <a:rPr lang="en-US" baseline="0" dirty="0"/>
              <a:t>Spectrum – real time connectivity pricing</a:t>
            </a:r>
          </a:p>
          <a:p>
            <a:r>
              <a:rPr lang="en-US" baseline="0" dirty="0"/>
              <a:t>Imaging – give me a picture of my home right now</a:t>
            </a:r>
          </a:p>
          <a:p>
            <a:r>
              <a:rPr lang="en-US" baseline="0" dirty="0"/>
              <a:t>Get this package from here to there</a:t>
            </a:r>
          </a:p>
          <a:p>
            <a:r>
              <a:rPr lang="en-US" baseline="0" dirty="0"/>
              <a:t>Employment – completely upended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8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wouldn’t be surprised if</a:t>
            </a:r>
            <a:r>
              <a:rPr lang="en-US" baseline="0" dirty="0"/>
              <a:t> we have already hit 10% of workers dispatched by machines</a:t>
            </a:r>
          </a:p>
          <a:p>
            <a:r>
              <a:rPr lang="en-US" baseline="0" dirty="0"/>
              <a:t>According to the NBER we are at 75% non-routine, no need to wait to 2020</a:t>
            </a:r>
          </a:p>
          <a:p>
            <a:r>
              <a:rPr lang="en-US" baseline="0" dirty="0"/>
              <a:t>I’m skeptical about the virtual doppelgangers but we are already automating some of the wisdom of the salesforce by improving lead generation with ML.  </a:t>
            </a:r>
          </a:p>
          <a:p>
            <a:r>
              <a:rPr lang="en-US" baseline="0" dirty="0"/>
              <a:t>The better prediction is that we will take the behavior of high performers, figure out what they are doing, and extend it to others</a:t>
            </a:r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75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to sale cycles can be reduced by half and half again</a:t>
            </a:r>
          </a:p>
          <a:p>
            <a:r>
              <a:rPr lang="en-US" dirty="0"/>
              <a:t>Machines</a:t>
            </a:r>
            <a:r>
              <a:rPr lang="en-US" baseline="0" dirty="0"/>
              <a:t> will construct dream teams of employees with optimal skill sets</a:t>
            </a:r>
          </a:p>
          <a:p>
            <a:r>
              <a:rPr lang="en-US" baseline="0" dirty="0"/>
              <a:t>Firms will evolve more rapidly</a:t>
            </a:r>
          </a:p>
          <a:p>
            <a:r>
              <a:rPr lang="en-US" baseline="0" dirty="0"/>
              <a:t>Best practices are discovered and spread much more rapidly</a:t>
            </a:r>
          </a:p>
          <a:p>
            <a:r>
              <a:rPr lang="en-US" baseline="0" dirty="0"/>
              <a:t>That invisible know-how that makes organizations effective will be embedded in software</a:t>
            </a:r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4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31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</a:t>
            </a:r>
            <a:r>
              <a:rPr lang="en-US" baseline="0" dirty="0"/>
              <a:t> is the end of the cubical</a:t>
            </a:r>
          </a:p>
          <a:p>
            <a:endParaRPr lang="en-US" dirty="0"/>
          </a:p>
          <a:p>
            <a:r>
              <a:rPr lang="en-US" dirty="0"/>
              <a:t>Fast delivery, Information everywhere, employees connected</a:t>
            </a:r>
          </a:p>
          <a:p>
            <a:r>
              <a:rPr lang="en-US" dirty="0"/>
              <a:t>Sales, customer care, programming, can be distributed</a:t>
            </a:r>
          </a:p>
          <a:p>
            <a:r>
              <a:rPr lang="en-US" dirty="0"/>
              <a:t>Virtual teams not employees</a:t>
            </a: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52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Every recession knocks out more</a:t>
            </a:r>
            <a:r>
              <a:rPr lang="en-US" baseline="0" dirty="0"/>
              <a:t> routine employment, NBER, the people who call recessions, say we are down to 25% in the US.</a:t>
            </a:r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92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4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93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66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9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53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81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56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6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62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68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84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6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9575" y="4748163"/>
            <a:ext cx="5388610" cy="388486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33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24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03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97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8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7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442123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1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Thesis of this talk; focus is how to get ready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Automobile</a:t>
            </a:r>
          </a:p>
          <a:p>
            <a:r>
              <a:rPr lang="en-US" dirty="0"/>
              <a:t>Airplane</a:t>
            </a:r>
          </a:p>
          <a:p>
            <a:r>
              <a:rPr lang="en-US" dirty="0"/>
              <a:t>Telephone</a:t>
            </a:r>
          </a:p>
          <a:p>
            <a:r>
              <a:rPr lang="en-US" dirty="0"/>
              <a:t>Radio</a:t>
            </a:r>
          </a:p>
          <a:p>
            <a:r>
              <a:rPr lang="en-US" dirty="0"/>
              <a:t>Electric lights</a:t>
            </a:r>
          </a:p>
          <a:p>
            <a:r>
              <a:rPr lang="en-US" dirty="0"/>
              <a:t>Phonograph</a:t>
            </a:r>
          </a:p>
          <a:p>
            <a:r>
              <a:rPr lang="en-US" dirty="0"/>
              <a:t>Half the population leave</a:t>
            </a:r>
            <a:r>
              <a:rPr lang="en-US" baseline="0" dirty="0"/>
              <a:t> the farm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 1900</a:t>
            </a:r>
            <a:r>
              <a:rPr lang="en-US" baseline="0" dirty="0"/>
              <a:t> have we seen the dramatic changes that are coming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3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A pair of photographs of the Flatiron Building in New York City taken in the early 1900s has deep relevance for this moment in history.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The images are nearly identical. Except for one thing.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In the first picture, taken in 1905, horses are the primary mode of transportation.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Two decades later, automobiles fill the streets and line the curb.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In between lies a period of profound transformation.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At the beginning of the twentieth century, it took more than 100,000 horses to keep New York moving.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Thousands of people worked to drive them, feed them, and clean up the mess they left behind.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Then, as hay-fed horsepower gave way to oil-fueled horsepower, the world changed dramatically.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Within a quarter century, entire industries built on horses had all but disappeared.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And a society that moved at the speed of cars rather than the trot of horses struggled to create new laws and build new infrastructure as a wave of innovation launched a new economy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 economy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was more productive, more dynamic, and that created millions of new good-paying jobs.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Segoe UI Light" pitchFamily="34" charset="0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image" Target="../media/image1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image" Target="../media/image1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7600950" y="-9524"/>
            <a:ext cx="1485900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1" y="405904"/>
            <a:ext cx="825238" cy="656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6113629"/>
            <a:ext cx="2905675" cy="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with textur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H="1">
            <a:off x="8957587" y="-680357"/>
            <a:ext cx="2562223" cy="3884848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Freeform 24"/>
          <p:cNvSpPr/>
          <p:nvPr userDrawn="1"/>
        </p:nvSpPr>
        <p:spPr>
          <a:xfrm>
            <a:off x="9981818" y="-14119"/>
            <a:ext cx="2209800" cy="2481098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  <a:gd name="connsiteX0" fmla="*/ 0 w 1533525"/>
              <a:gd name="connsiteY0" fmla="*/ 2374680 h 9519041"/>
              <a:gd name="connsiteX1" fmla="*/ 1514475 w 1533525"/>
              <a:gd name="connsiteY1" fmla="*/ 0 h 9519041"/>
              <a:gd name="connsiteX2" fmla="*/ 1533525 w 1533525"/>
              <a:gd name="connsiteY2" fmla="*/ 9509516 h 9519041"/>
              <a:gd name="connsiteX3" fmla="*/ 1485900 w 1533525"/>
              <a:gd name="connsiteY3" fmla="*/ 9519041 h 9519041"/>
              <a:gd name="connsiteX4" fmla="*/ 0 w 1533525"/>
              <a:gd name="connsiteY4" fmla="*/ 2374680 h 9519041"/>
              <a:gd name="connsiteX0" fmla="*/ 0 w 1362075"/>
              <a:gd name="connsiteY0" fmla="*/ 54604 h 9519041"/>
              <a:gd name="connsiteX1" fmla="*/ 1343025 w 1362075"/>
              <a:gd name="connsiteY1" fmla="*/ 0 h 9519041"/>
              <a:gd name="connsiteX2" fmla="*/ 1362075 w 1362075"/>
              <a:gd name="connsiteY2" fmla="*/ 9509516 h 9519041"/>
              <a:gd name="connsiteX3" fmla="*/ 1314450 w 1362075"/>
              <a:gd name="connsiteY3" fmla="*/ 9519041 h 9519041"/>
              <a:gd name="connsiteX4" fmla="*/ 0 w 1362075"/>
              <a:gd name="connsiteY4" fmla="*/ 54604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1621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2002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92694"/>
              <a:gd name="connsiteX1" fmla="*/ 2190750 w 2209800"/>
              <a:gd name="connsiteY1" fmla="*/ 0 h 9592694"/>
              <a:gd name="connsiteX2" fmla="*/ 2209800 w 2209800"/>
              <a:gd name="connsiteY2" fmla="*/ 9509516 h 9592694"/>
              <a:gd name="connsiteX3" fmla="*/ 2200275 w 2209800"/>
              <a:gd name="connsiteY3" fmla="*/ 9592694 h 9592694"/>
              <a:gd name="connsiteX4" fmla="*/ 0 w 2209800"/>
              <a:gd name="connsiteY4" fmla="*/ 17777 h 95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800" h="9592694">
                <a:moveTo>
                  <a:pt x="0" y="17777"/>
                </a:moveTo>
                <a:lnTo>
                  <a:pt x="2190750" y="0"/>
                </a:lnTo>
                <a:lnTo>
                  <a:pt x="2209800" y="9509516"/>
                </a:lnTo>
                <a:lnTo>
                  <a:pt x="2200275" y="9592694"/>
                </a:lnTo>
                <a:lnTo>
                  <a:pt x="0" y="17777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 rot="20122537">
            <a:off x="10717816" y="-560052"/>
            <a:ext cx="1562100" cy="4678411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0" y="6285256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ith M device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80751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8081789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87" y="6285256"/>
            <a:ext cx="487983" cy="37548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1218791" y="-308"/>
            <a:ext cx="977642" cy="6867527"/>
            <a:chOff x="11208959" y="9524"/>
            <a:chExt cx="977642" cy="6867527"/>
          </a:xfrm>
        </p:grpSpPr>
        <p:sp>
          <p:nvSpPr>
            <p:cNvPr id="32" name="Freeform 31"/>
            <p:cNvSpPr/>
            <p:nvPr userDrawn="1"/>
          </p:nvSpPr>
          <p:spPr>
            <a:xfrm rot="10800000" flipH="1">
              <a:off x="11216097" y="9524"/>
              <a:ext cx="970504" cy="6867525"/>
            </a:xfrm>
            <a:custGeom>
              <a:avLst/>
              <a:gdLst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5732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86575"/>
                <a:gd name="connsiteX1" fmla="*/ 1485900 w 1485900"/>
                <a:gd name="connsiteY1" fmla="*/ 19050 h 6886575"/>
                <a:gd name="connsiteX2" fmla="*/ 1485900 w 1485900"/>
                <a:gd name="connsiteY2" fmla="*/ 6877050 h 6886575"/>
                <a:gd name="connsiteX3" fmla="*/ 1438275 w 1485900"/>
                <a:gd name="connsiteY3" fmla="*/ 6886575 h 6886575"/>
                <a:gd name="connsiteX4" fmla="*/ 0 w 1485900"/>
                <a:gd name="connsiteY4" fmla="*/ 0 h 6886575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77050 h 6877050"/>
                <a:gd name="connsiteX4" fmla="*/ 0 w 1485900"/>
                <a:gd name="connsiteY4" fmla="*/ 0 h 6877050"/>
                <a:gd name="connsiteX0" fmla="*/ 0 w 1222039"/>
                <a:gd name="connsiteY0" fmla="*/ 0 h 6858000"/>
                <a:gd name="connsiteX1" fmla="*/ 1222039 w 1222039"/>
                <a:gd name="connsiteY1" fmla="*/ 0 h 6858000"/>
                <a:gd name="connsiteX2" fmla="*/ 1222039 w 1222039"/>
                <a:gd name="connsiteY2" fmla="*/ 6858000 h 6858000"/>
                <a:gd name="connsiteX3" fmla="*/ 1174414 w 1222039"/>
                <a:gd name="connsiteY3" fmla="*/ 6858000 h 6858000"/>
                <a:gd name="connsiteX4" fmla="*/ 0 w 1222039"/>
                <a:gd name="connsiteY4" fmla="*/ 0 h 6858000"/>
                <a:gd name="connsiteX0" fmla="*/ 0 w 1222039"/>
                <a:gd name="connsiteY0" fmla="*/ 0 h 6867525"/>
                <a:gd name="connsiteX1" fmla="*/ 1222039 w 1222039"/>
                <a:gd name="connsiteY1" fmla="*/ 0 h 6867525"/>
                <a:gd name="connsiteX2" fmla="*/ 1222039 w 1222039"/>
                <a:gd name="connsiteY2" fmla="*/ 6858000 h 6867525"/>
                <a:gd name="connsiteX3" fmla="*/ 1210395 w 1222039"/>
                <a:gd name="connsiteY3" fmla="*/ 6867525 h 6867525"/>
                <a:gd name="connsiteX4" fmla="*/ 0 w 1222039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039" h="6867525">
                  <a:moveTo>
                    <a:pt x="0" y="0"/>
                  </a:moveTo>
                  <a:lnTo>
                    <a:pt x="1222039" y="0"/>
                  </a:lnTo>
                  <a:lnTo>
                    <a:pt x="1222039" y="6858000"/>
                  </a:lnTo>
                  <a:lnTo>
                    <a:pt x="1210395" y="6867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CA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5" name="Freeform 24"/>
            <p:cNvSpPr/>
            <p:nvPr userDrawn="1"/>
          </p:nvSpPr>
          <p:spPr>
            <a:xfrm rot="10800000" flipH="1" flipV="1">
              <a:off x="11208959" y="9526"/>
              <a:ext cx="970504" cy="6867525"/>
            </a:xfrm>
            <a:custGeom>
              <a:avLst/>
              <a:gdLst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5732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86575"/>
                <a:gd name="connsiteX1" fmla="*/ 1485900 w 1485900"/>
                <a:gd name="connsiteY1" fmla="*/ 19050 h 6886575"/>
                <a:gd name="connsiteX2" fmla="*/ 1485900 w 1485900"/>
                <a:gd name="connsiteY2" fmla="*/ 6877050 h 6886575"/>
                <a:gd name="connsiteX3" fmla="*/ 1438275 w 1485900"/>
                <a:gd name="connsiteY3" fmla="*/ 6886575 h 6886575"/>
                <a:gd name="connsiteX4" fmla="*/ 0 w 1485900"/>
                <a:gd name="connsiteY4" fmla="*/ 0 h 6886575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77050 h 6877050"/>
                <a:gd name="connsiteX4" fmla="*/ 0 w 1485900"/>
                <a:gd name="connsiteY4" fmla="*/ 0 h 6877050"/>
                <a:gd name="connsiteX0" fmla="*/ 0 w 1222039"/>
                <a:gd name="connsiteY0" fmla="*/ 0 h 6858000"/>
                <a:gd name="connsiteX1" fmla="*/ 1222039 w 1222039"/>
                <a:gd name="connsiteY1" fmla="*/ 0 h 6858000"/>
                <a:gd name="connsiteX2" fmla="*/ 1222039 w 1222039"/>
                <a:gd name="connsiteY2" fmla="*/ 6858000 h 6858000"/>
                <a:gd name="connsiteX3" fmla="*/ 1174414 w 1222039"/>
                <a:gd name="connsiteY3" fmla="*/ 6858000 h 6858000"/>
                <a:gd name="connsiteX4" fmla="*/ 0 w 1222039"/>
                <a:gd name="connsiteY4" fmla="*/ 0 h 6858000"/>
                <a:gd name="connsiteX0" fmla="*/ 0 w 1222039"/>
                <a:gd name="connsiteY0" fmla="*/ 0 h 6867525"/>
                <a:gd name="connsiteX1" fmla="*/ 1222039 w 1222039"/>
                <a:gd name="connsiteY1" fmla="*/ 0 h 6867525"/>
                <a:gd name="connsiteX2" fmla="*/ 1222039 w 1222039"/>
                <a:gd name="connsiteY2" fmla="*/ 6858000 h 6867525"/>
                <a:gd name="connsiteX3" fmla="*/ 1210395 w 1222039"/>
                <a:gd name="connsiteY3" fmla="*/ 6867525 h 6867525"/>
                <a:gd name="connsiteX4" fmla="*/ 0 w 1222039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039" h="6867525">
                  <a:moveTo>
                    <a:pt x="0" y="0"/>
                  </a:moveTo>
                  <a:lnTo>
                    <a:pt x="1222039" y="0"/>
                  </a:lnTo>
                  <a:lnTo>
                    <a:pt x="1222039" y="6858000"/>
                  </a:lnTo>
                  <a:lnTo>
                    <a:pt x="1210395" y="6867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51026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with M device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597" y="-23934"/>
            <a:ext cx="5177003" cy="690098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648337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6483637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648337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6488725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9704219" y="-10140"/>
            <a:ext cx="2492214" cy="6867527"/>
            <a:chOff x="11208959" y="9524"/>
            <a:chExt cx="977642" cy="6867527"/>
          </a:xfrm>
        </p:grpSpPr>
        <p:sp>
          <p:nvSpPr>
            <p:cNvPr id="32" name="Freeform 31"/>
            <p:cNvSpPr/>
            <p:nvPr userDrawn="1"/>
          </p:nvSpPr>
          <p:spPr>
            <a:xfrm rot="10800000" flipH="1">
              <a:off x="11216097" y="9524"/>
              <a:ext cx="970504" cy="6867525"/>
            </a:xfrm>
            <a:custGeom>
              <a:avLst/>
              <a:gdLst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5732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86575"/>
                <a:gd name="connsiteX1" fmla="*/ 1485900 w 1485900"/>
                <a:gd name="connsiteY1" fmla="*/ 19050 h 6886575"/>
                <a:gd name="connsiteX2" fmla="*/ 1485900 w 1485900"/>
                <a:gd name="connsiteY2" fmla="*/ 6877050 h 6886575"/>
                <a:gd name="connsiteX3" fmla="*/ 1438275 w 1485900"/>
                <a:gd name="connsiteY3" fmla="*/ 6886575 h 6886575"/>
                <a:gd name="connsiteX4" fmla="*/ 0 w 1485900"/>
                <a:gd name="connsiteY4" fmla="*/ 0 h 6886575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77050 h 6877050"/>
                <a:gd name="connsiteX4" fmla="*/ 0 w 1485900"/>
                <a:gd name="connsiteY4" fmla="*/ 0 h 6877050"/>
                <a:gd name="connsiteX0" fmla="*/ 0 w 1222039"/>
                <a:gd name="connsiteY0" fmla="*/ 0 h 6858000"/>
                <a:gd name="connsiteX1" fmla="*/ 1222039 w 1222039"/>
                <a:gd name="connsiteY1" fmla="*/ 0 h 6858000"/>
                <a:gd name="connsiteX2" fmla="*/ 1222039 w 1222039"/>
                <a:gd name="connsiteY2" fmla="*/ 6858000 h 6858000"/>
                <a:gd name="connsiteX3" fmla="*/ 1174414 w 1222039"/>
                <a:gd name="connsiteY3" fmla="*/ 6858000 h 6858000"/>
                <a:gd name="connsiteX4" fmla="*/ 0 w 1222039"/>
                <a:gd name="connsiteY4" fmla="*/ 0 h 6858000"/>
                <a:gd name="connsiteX0" fmla="*/ 0 w 1222039"/>
                <a:gd name="connsiteY0" fmla="*/ 0 h 6867525"/>
                <a:gd name="connsiteX1" fmla="*/ 1222039 w 1222039"/>
                <a:gd name="connsiteY1" fmla="*/ 0 h 6867525"/>
                <a:gd name="connsiteX2" fmla="*/ 1222039 w 1222039"/>
                <a:gd name="connsiteY2" fmla="*/ 6858000 h 6867525"/>
                <a:gd name="connsiteX3" fmla="*/ 1210395 w 1222039"/>
                <a:gd name="connsiteY3" fmla="*/ 6867525 h 6867525"/>
                <a:gd name="connsiteX4" fmla="*/ 0 w 1222039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039" h="6867525">
                  <a:moveTo>
                    <a:pt x="0" y="0"/>
                  </a:moveTo>
                  <a:lnTo>
                    <a:pt x="1222039" y="0"/>
                  </a:lnTo>
                  <a:lnTo>
                    <a:pt x="1222039" y="6858000"/>
                  </a:lnTo>
                  <a:lnTo>
                    <a:pt x="1210395" y="6867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CA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5" name="Freeform 24"/>
            <p:cNvSpPr/>
            <p:nvPr userDrawn="1"/>
          </p:nvSpPr>
          <p:spPr>
            <a:xfrm rot="10800000" flipH="1" flipV="1">
              <a:off x="11208959" y="9526"/>
              <a:ext cx="970504" cy="6867525"/>
            </a:xfrm>
            <a:custGeom>
              <a:avLst/>
              <a:gdLst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5732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58000 h 6877050"/>
                <a:gd name="connsiteX4" fmla="*/ 0 w 1485900"/>
                <a:gd name="connsiteY4" fmla="*/ 0 h 6877050"/>
                <a:gd name="connsiteX0" fmla="*/ 0 w 1485900"/>
                <a:gd name="connsiteY0" fmla="*/ 0 h 6886575"/>
                <a:gd name="connsiteX1" fmla="*/ 1485900 w 1485900"/>
                <a:gd name="connsiteY1" fmla="*/ 19050 h 6886575"/>
                <a:gd name="connsiteX2" fmla="*/ 1485900 w 1485900"/>
                <a:gd name="connsiteY2" fmla="*/ 6877050 h 6886575"/>
                <a:gd name="connsiteX3" fmla="*/ 1438275 w 1485900"/>
                <a:gd name="connsiteY3" fmla="*/ 6886575 h 6886575"/>
                <a:gd name="connsiteX4" fmla="*/ 0 w 1485900"/>
                <a:gd name="connsiteY4" fmla="*/ 0 h 6886575"/>
                <a:gd name="connsiteX0" fmla="*/ 0 w 1485900"/>
                <a:gd name="connsiteY0" fmla="*/ 0 h 6877050"/>
                <a:gd name="connsiteX1" fmla="*/ 1485900 w 1485900"/>
                <a:gd name="connsiteY1" fmla="*/ 19050 h 6877050"/>
                <a:gd name="connsiteX2" fmla="*/ 1485900 w 1485900"/>
                <a:gd name="connsiteY2" fmla="*/ 6877050 h 6877050"/>
                <a:gd name="connsiteX3" fmla="*/ 1438275 w 1485900"/>
                <a:gd name="connsiteY3" fmla="*/ 6877050 h 6877050"/>
                <a:gd name="connsiteX4" fmla="*/ 0 w 1485900"/>
                <a:gd name="connsiteY4" fmla="*/ 0 h 6877050"/>
                <a:gd name="connsiteX0" fmla="*/ 0 w 1222039"/>
                <a:gd name="connsiteY0" fmla="*/ 0 h 6858000"/>
                <a:gd name="connsiteX1" fmla="*/ 1222039 w 1222039"/>
                <a:gd name="connsiteY1" fmla="*/ 0 h 6858000"/>
                <a:gd name="connsiteX2" fmla="*/ 1222039 w 1222039"/>
                <a:gd name="connsiteY2" fmla="*/ 6858000 h 6858000"/>
                <a:gd name="connsiteX3" fmla="*/ 1174414 w 1222039"/>
                <a:gd name="connsiteY3" fmla="*/ 6858000 h 6858000"/>
                <a:gd name="connsiteX4" fmla="*/ 0 w 1222039"/>
                <a:gd name="connsiteY4" fmla="*/ 0 h 6858000"/>
                <a:gd name="connsiteX0" fmla="*/ 0 w 1222039"/>
                <a:gd name="connsiteY0" fmla="*/ 0 h 6867525"/>
                <a:gd name="connsiteX1" fmla="*/ 1222039 w 1222039"/>
                <a:gd name="connsiteY1" fmla="*/ 0 h 6867525"/>
                <a:gd name="connsiteX2" fmla="*/ 1222039 w 1222039"/>
                <a:gd name="connsiteY2" fmla="*/ 6858000 h 6867525"/>
                <a:gd name="connsiteX3" fmla="*/ 1210395 w 1222039"/>
                <a:gd name="connsiteY3" fmla="*/ 6867525 h 6867525"/>
                <a:gd name="connsiteX4" fmla="*/ 0 w 1222039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039" h="6867525">
                  <a:moveTo>
                    <a:pt x="0" y="0"/>
                  </a:moveTo>
                  <a:lnTo>
                    <a:pt x="1222039" y="0"/>
                  </a:lnTo>
                  <a:lnTo>
                    <a:pt x="1222039" y="6858000"/>
                  </a:lnTo>
                  <a:lnTo>
                    <a:pt x="1210395" y="6867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53" y="6285256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30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043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7600950" y="-9524"/>
            <a:ext cx="1485900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1" y="405904"/>
            <a:ext cx="825238" cy="656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6113629"/>
            <a:ext cx="2905675" cy="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1" y="405904"/>
            <a:ext cx="825238" cy="656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6113629"/>
            <a:ext cx="2905675" cy="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38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5876925" y="-9218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1" y="405904"/>
            <a:ext cx="825238" cy="656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6113629"/>
            <a:ext cx="2905675" cy="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38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762000" ty="0" sx="80000" sy="8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1"/>
            <a:ext cx="1571625" cy="687705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589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54" y="6265059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9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1"/>
          <a:stretch/>
        </p:blipFill>
        <p:spPr>
          <a:xfrm>
            <a:off x="10003536" y="-9524"/>
            <a:ext cx="2195560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-19431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8429624" y="-19431"/>
            <a:ext cx="1571625" cy="687705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589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54" y="6274203"/>
            <a:ext cx="487983" cy="375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35034" y="752624"/>
            <a:ext cx="121931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99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7404235" y="2614613"/>
            <a:ext cx="4787765" cy="2828925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9381263" y="120368"/>
            <a:ext cx="123825" cy="53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7412713" y="2624137"/>
            <a:ext cx="1968365" cy="2828926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 userDrawn="1"/>
        </p:nvSpPr>
        <p:spPr>
          <a:xfrm flipH="1">
            <a:off x="4818737" y="2614613"/>
            <a:ext cx="4451976" cy="285750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5154" h="6922875">
                <a:moveTo>
                  <a:pt x="2516135" y="0"/>
                </a:moveTo>
                <a:lnTo>
                  <a:pt x="2521759" y="69669"/>
                </a:lnTo>
                <a:lnTo>
                  <a:pt x="0" y="6922875"/>
                </a:lnTo>
                <a:lnTo>
                  <a:pt x="6266445" y="6844937"/>
                </a:lnTo>
                <a:lnTo>
                  <a:pt x="6275154" y="0"/>
                </a:lnTo>
                <a:lnTo>
                  <a:pt x="251613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 userDrawn="1"/>
        </p:nvSpPr>
        <p:spPr>
          <a:xfrm rot="21168187">
            <a:off x="7576063" y="2501520"/>
            <a:ext cx="1562100" cy="309527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29" y="6265059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7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tile tx="381000" ty="0" sx="65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Freeform 15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1" y="405904"/>
            <a:ext cx="825238" cy="656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6113629"/>
            <a:ext cx="2905675" cy="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25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9381263" y="120368"/>
            <a:ext cx="123825" cy="53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7" name="Freeform 16"/>
          <p:cNvSpPr/>
          <p:nvPr userDrawn="1"/>
        </p:nvSpPr>
        <p:spPr>
          <a:xfrm>
            <a:off x="7404235" y="2614613"/>
            <a:ext cx="4787765" cy="2828925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 userDrawn="1"/>
        </p:nvSpPr>
        <p:spPr>
          <a:xfrm rot="21168187">
            <a:off x="7576063" y="2501520"/>
            <a:ext cx="1562100" cy="309527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29" y="6265059"/>
            <a:ext cx="487983" cy="375480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7491412" y="2624137"/>
            <a:ext cx="1889666" cy="2828926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9338600" y="120368"/>
            <a:ext cx="123825" cy="53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83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 userDrawn="1"/>
        </p:nvSpPr>
        <p:spPr>
          <a:xfrm rot="20447943">
            <a:off x="9301439" y="-744350"/>
            <a:ext cx="1562100" cy="811534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 userDrawn="1"/>
        </p:nvSpPr>
        <p:spPr>
          <a:xfrm>
            <a:off x="8277224" y="-9525"/>
            <a:ext cx="3914775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85800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867150" y="685800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212809"/>
            <a:ext cx="1751307" cy="50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02" y="6212224"/>
            <a:ext cx="604628" cy="4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65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/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 userDrawn="1"/>
        </p:nvSpPr>
        <p:spPr>
          <a:xfrm flipV="1">
            <a:off x="7529168" y="3164378"/>
            <a:ext cx="4681882" cy="3657597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  <a:gd name="connsiteX0" fmla="*/ 0 w 3914775"/>
              <a:gd name="connsiteY0" fmla="*/ 9525 h 6930190"/>
              <a:gd name="connsiteX1" fmla="*/ 3914775 w 3914775"/>
              <a:gd name="connsiteY1" fmla="*/ 0 h 6930190"/>
              <a:gd name="connsiteX2" fmla="*/ 3914775 w 3914775"/>
              <a:gd name="connsiteY2" fmla="*/ 6858000 h 6930190"/>
              <a:gd name="connsiteX3" fmla="*/ 3906972 w 3914775"/>
              <a:gd name="connsiteY3" fmla="*/ 6930190 h 6930190"/>
              <a:gd name="connsiteX4" fmla="*/ 0 w 3914775"/>
              <a:gd name="connsiteY4" fmla="*/ 9525 h 693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93019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906972" y="693019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 userDrawn="1"/>
        </p:nvSpPr>
        <p:spPr>
          <a:xfrm rot="3962384">
            <a:off x="9070353" y="2092690"/>
            <a:ext cx="1562100" cy="585396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29956" y="5278826"/>
            <a:ext cx="2309631" cy="139930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212809"/>
            <a:ext cx="1751307" cy="5095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6" y="6212224"/>
            <a:ext cx="604628" cy="4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1" y="405904"/>
            <a:ext cx="825238" cy="6568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6113629"/>
            <a:ext cx="2905675" cy="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Freeform 16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tile tx="762000" ty="0" sx="80000" sy="8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1"/>
            <a:ext cx="1571625" cy="687705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2" y="6265059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9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Freeform 16"/>
          <p:cNvSpPr/>
          <p:nvPr userDrawn="1"/>
        </p:nvSpPr>
        <p:spPr>
          <a:xfrm>
            <a:off x="7404235" y="2614613"/>
            <a:ext cx="4787765" cy="2828925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381263" y="120368"/>
            <a:ext cx="123825" cy="53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7412713" y="2624137"/>
            <a:ext cx="1968365" cy="2828926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4818737" y="2614613"/>
            <a:ext cx="4451976" cy="285750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5154" h="6922875">
                <a:moveTo>
                  <a:pt x="2516135" y="0"/>
                </a:moveTo>
                <a:lnTo>
                  <a:pt x="2521759" y="69669"/>
                </a:lnTo>
                <a:lnTo>
                  <a:pt x="0" y="6922875"/>
                </a:lnTo>
                <a:lnTo>
                  <a:pt x="6266445" y="6844937"/>
                </a:lnTo>
                <a:lnTo>
                  <a:pt x="6275154" y="0"/>
                </a:lnTo>
                <a:lnTo>
                  <a:pt x="2516135" y="0"/>
                </a:lnTo>
                <a:close/>
              </a:path>
            </a:pathLst>
          </a:custGeom>
          <a:blipFill dpi="0" rotWithShape="1">
            <a:blip r:embed="rId4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 rot="21168187">
            <a:off x="7576063" y="2501520"/>
            <a:ext cx="1562100" cy="309527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29" y="6265059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4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 rot="20447943">
            <a:off x="9301439" y="-744350"/>
            <a:ext cx="1562100" cy="811534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Freeform 24"/>
          <p:cNvSpPr/>
          <p:nvPr userDrawn="1"/>
        </p:nvSpPr>
        <p:spPr>
          <a:xfrm>
            <a:off x="8277224" y="-9525"/>
            <a:ext cx="3914775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85800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867150" y="685800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212809"/>
            <a:ext cx="1751307" cy="5095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02" y="6212224"/>
            <a:ext cx="604628" cy="4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>
              <a:grayscl/>
            </a:blip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Freeform 24"/>
          <p:cNvSpPr/>
          <p:nvPr userDrawn="1"/>
        </p:nvSpPr>
        <p:spPr>
          <a:xfrm flipV="1">
            <a:off x="7529168" y="3164378"/>
            <a:ext cx="4681882" cy="3657597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  <a:gd name="connsiteX0" fmla="*/ 0 w 3914775"/>
              <a:gd name="connsiteY0" fmla="*/ 9525 h 6930190"/>
              <a:gd name="connsiteX1" fmla="*/ 3914775 w 3914775"/>
              <a:gd name="connsiteY1" fmla="*/ 0 h 6930190"/>
              <a:gd name="connsiteX2" fmla="*/ 3914775 w 3914775"/>
              <a:gd name="connsiteY2" fmla="*/ 6858000 h 6930190"/>
              <a:gd name="connsiteX3" fmla="*/ 3906972 w 3914775"/>
              <a:gd name="connsiteY3" fmla="*/ 6930190 h 6930190"/>
              <a:gd name="connsiteX4" fmla="*/ 0 w 3914775"/>
              <a:gd name="connsiteY4" fmla="*/ 9525 h 693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93019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906972" y="693019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 rot="3962384">
            <a:off x="9070353" y="2092690"/>
            <a:ext cx="1562100" cy="585396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29956" y="5278826"/>
            <a:ext cx="2309631" cy="139930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314423"/>
            <a:ext cx="1267288" cy="3687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6" y="6212224"/>
            <a:ext cx="604628" cy="4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4596644" y="-28574"/>
            <a:ext cx="1562100" cy="6915150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9267" y="589"/>
            <a:ext cx="12251268" cy="6885987"/>
          </a:xfrm>
          <a:prstGeom prst="rect">
            <a:avLst/>
          </a:prstGeom>
        </p:spPr>
      </p:pic>
      <p:sp>
        <p:nvSpPr>
          <p:cNvPr id="2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74721" y="2313093"/>
            <a:ext cx="5757606" cy="3435594"/>
          </a:xfrm>
          <a:prstGeom prst="rect">
            <a:avLst/>
          </a:prstGeom>
        </p:spPr>
        <p:txBody>
          <a:bodyPr wrap="square"/>
          <a:lstStyle>
            <a:lvl1pPr algn="r"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DIVIDER OR PULL-OUT QUOTE (UPPER CASE)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212809"/>
            <a:ext cx="1751307" cy="5095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77" y="6212224"/>
            <a:ext cx="604628" cy="4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6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ith tex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0"/>
            <a:ext cx="1571625" cy="6867525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67525">
                <a:moveTo>
                  <a:pt x="0" y="0"/>
                </a:moveTo>
                <a:lnTo>
                  <a:pt x="1571625" y="19050"/>
                </a:lnTo>
                <a:lnTo>
                  <a:pt x="1571625" y="6867525"/>
                </a:lnTo>
                <a:lnTo>
                  <a:pt x="1495425" y="68484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8419555" y="4354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434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Freeform 22"/>
          <p:cNvSpPr/>
          <p:nvPr userDrawn="1"/>
        </p:nvSpPr>
        <p:spPr>
          <a:xfrm>
            <a:off x="8429625" y="9525"/>
            <a:ext cx="1562100" cy="685800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62100"/>
              <a:gd name="connsiteY0" fmla="*/ 0 h 6858000"/>
              <a:gd name="connsiteX1" fmla="*/ 1562100 w 1562100"/>
              <a:gd name="connsiteY1" fmla="*/ 9525 h 6858000"/>
              <a:gd name="connsiteX2" fmla="*/ 1562100 w 1562100"/>
              <a:gd name="connsiteY2" fmla="*/ 6858000 h 6858000"/>
              <a:gd name="connsiteX3" fmla="*/ 1485900 w 1562100"/>
              <a:gd name="connsiteY3" fmla="*/ 6838950 h 6858000"/>
              <a:gd name="connsiteX4" fmla="*/ 0 w 15621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58000">
                <a:moveTo>
                  <a:pt x="0" y="0"/>
                </a:moveTo>
                <a:lnTo>
                  <a:pt x="1562100" y="9525"/>
                </a:lnTo>
                <a:lnTo>
                  <a:pt x="1562100" y="6858000"/>
                </a:lnTo>
                <a:lnTo>
                  <a:pt x="1485900" y="68389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" y="6299218"/>
            <a:ext cx="1403009" cy="4082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71" y="6265059"/>
            <a:ext cx="487983" cy="3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29" r:id="rId2"/>
    <p:sldLayoutId id="2147483930" r:id="rId3"/>
    <p:sldLayoutId id="2147483913" r:id="rId4"/>
    <p:sldLayoutId id="2147483919" r:id="rId5"/>
    <p:sldLayoutId id="2147483920" r:id="rId6"/>
    <p:sldLayoutId id="2147483922" r:id="rId7"/>
    <p:sldLayoutId id="2147483918" r:id="rId8"/>
    <p:sldLayoutId id="2147483948" r:id="rId9"/>
    <p:sldLayoutId id="2147483935" r:id="rId10"/>
    <p:sldLayoutId id="2147483949" r:id="rId11"/>
    <p:sldLayoutId id="2147483950" r:id="rId12"/>
    <p:sldLayoutId id="21474839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29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7" r:id="rId5"/>
    <p:sldLayoutId id="2147483943" r:id="rId6"/>
    <p:sldLayoutId id="2147483946" r:id="rId7"/>
    <p:sldLayoutId id="2147483944" r:id="rId8"/>
    <p:sldLayoutId id="214748394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0183" y="1643270"/>
            <a:ext cx="6180929" cy="2910069"/>
          </a:xfrm>
        </p:spPr>
        <p:txBody>
          <a:bodyPr>
            <a:noAutofit/>
          </a:bodyPr>
          <a:lstStyle/>
          <a:p>
            <a:pPr lvl="0" defTabSz="932742">
              <a:spcBef>
                <a:spcPct val="0"/>
              </a:spcBef>
              <a:defRPr/>
            </a:pPr>
            <a:r>
              <a:rPr lang="en-US" sz="4100" b="0" spc="-100" dirty="0">
                <a:ln w="31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FIJI Higher  Education Commission Forum 2022:</a:t>
            </a:r>
          </a:p>
          <a:p>
            <a:pPr lvl="0" defTabSz="932742">
              <a:spcBef>
                <a:spcPct val="0"/>
              </a:spcBef>
              <a:defRPr/>
            </a:pPr>
            <a:r>
              <a:rPr lang="en-US" sz="3600" b="0" i="1" spc="-100" dirty="0">
                <a:ln w="31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“The Role of Higher Education Institutions in Developing Human Capital “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70183" y="4837043"/>
            <a:ext cx="5649617" cy="1002085"/>
          </a:xfrm>
        </p:spPr>
        <p:txBody>
          <a:bodyPr/>
          <a:lstStyle/>
          <a:p>
            <a:r>
              <a:rPr lang="en-AU" dirty="0"/>
              <a:t>PROFESSOR SIMON WILKIE</a:t>
            </a:r>
            <a:br>
              <a:rPr lang="en-AU" dirty="0"/>
            </a:br>
            <a:r>
              <a:rPr lang="en-AU" dirty="0"/>
              <a:t>Dean, Faculty of Business and Economics</a:t>
            </a:r>
            <a:br>
              <a:rPr lang="en-AU" dirty="0"/>
            </a:br>
            <a:r>
              <a:rPr lang="en-AU" dirty="0"/>
              <a:t>Head, Monash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2410125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35592" cy="699502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 rot="10800000">
            <a:off x="-25050" y="0"/>
            <a:ext cx="3688079" cy="6995019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1222039"/>
              <a:gd name="connsiteY0" fmla="*/ 0 h 6858000"/>
              <a:gd name="connsiteX1" fmla="*/ 1222039 w 1222039"/>
              <a:gd name="connsiteY1" fmla="*/ 0 h 6858000"/>
              <a:gd name="connsiteX2" fmla="*/ 1222039 w 1222039"/>
              <a:gd name="connsiteY2" fmla="*/ 6858000 h 6858000"/>
              <a:gd name="connsiteX3" fmla="*/ 1174414 w 1222039"/>
              <a:gd name="connsiteY3" fmla="*/ 6858000 h 6858000"/>
              <a:gd name="connsiteX4" fmla="*/ 0 w 1222039"/>
              <a:gd name="connsiteY4" fmla="*/ 0 h 6858000"/>
              <a:gd name="connsiteX0" fmla="*/ 0 w 1222039"/>
              <a:gd name="connsiteY0" fmla="*/ 0 h 6867525"/>
              <a:gd name="connsiteX1" fmla="*/ 1222039 w 1222039"/>
              <a:gd name="connsiteY1" fmla="*/ 0 h 6867525"/>
              <a:gd name="connsiteX2" fmla="*/ 1222039 w 1222039"/>
              <a:gd name="connsiteY2" fmla="*/ 6858000 h 6867525"/>
              <a:gd name="connsiteX3" fmla="*/ 1210395 w 1222039"/>
              <a:gd name="connsiteY3" fmla="*/ 6867525 h 6867525"/>
              <a:gd name="connsiteX4" fmla="*/ 0 w 1222039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039" h="6867525">
                <a:moveTo>
                  <a:pt x="0" y="0"/>
                </a:moveTo>
                <a:lnTo>
                  <a:pt x="1222039" y="0"/>
                </a:lnTo>
                <a:lnTo>
                  <a:pt x="1222039" y="6858000"/>
                </a:lnTo>
                <a:lnTo>
                  <a:pt x="1210395" y="686752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988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" t="55481" r="34" b="-1"/>
          <a:stretch/>
        </p:blipFill>
        <p:spPr>
          <a:xfrm>
            <a:off x="0" y="0"/>
            <a:ext cx="12432944" cy="699353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 rot="10800000" flipH="1">
            <a:off x="8770289" y="-1"/>
            <a:ext cx="3688078" cy="6995019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1222039"/>
              <a:gd name="connsiteY0" fmla="*/ 0 h 6858000"/>
              <a:gd name="connsiteX1" fmla="*/ 1222039 w 1222039"/>
              <a:gd name="connsiteY1" fmla="*/ 0 h 6858000"/>
              <a:gd name="connsiteX2" fmla="*/ 1222039 w 1222039"/>
              <a:gd name="connsiteY2" fmla="*/ 6858000 h 6858000"/>
              <a:gd name="connsiteX3" fmla="*/ 1174414 w 1222039"/>
              <a:gd name="connsiteY3" fmla="*/ 6858000 h 6858000"/>
              <a:gd name="connsiteX4" fmla="*/ 0 w 1222039"/>
              <a:gd name="connsiteY4" fmla="*/ 0 h 6858000"/>
              <a:gd name="connsiteX0" fmla="*/ 0 w 1222039"/>
              <a:gd name="connsiteY0" fmla="*/ 0 h 6867525"/>
              <a:gd name="connsiteX1" fmla="*/ 1222039 w 1222039"/>
              <a:gd name="connsiteY1" fmla="*/ 0 h 6867525"/>
              <a:gd name="connsiteX2" fmla="*/ 1222039 w 1222039"/>
              <a:gd name="connsiteY2" fmla="*/ 6858000 h 6867525"/>
              <a:gd name="connsiteX3" fmla="*/ 1210395 w 1222039"/>
              <a:gd name="connsiteY3" fmla="*/ 6867525 h 6867525"/>
              <a:gd name="connsiteX4" fmla="*/ 0 w 1222039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039" h="6867525">
                <a:moveTo>
                  <a:pt x="0" y="0"/>
                </a:moveTo>
                <a:lnTo>
                  <a:pt x="1222039" y="0"/>
                </a:lnTo>
                <a:lnTo>
                  <a:pt x="1222039" y="6858000"/>
                </a:lnTo>
                <a:lnTo>
                  <a:pt x="1210395" y="686752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713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8586013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TECHNOLOGICAL ACCELERATION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75482" y="1212848"/>
            <a:ext cx="5348704" cy="5458546"/>
          </a:xfrm>
          <a:prstGeom prst="rect">
            <a:avLst/>
          </a:prstGeom>
        </p:spPr>
        <p:txBody>
          <a:bodyPr/>
          <a:lstStyle/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 (devices, data, intelligence)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Office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(ubiquitous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cheap chips)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(VLS computing)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intelligence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payment systems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Personalization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 control, conversational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reality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photonics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writing software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printing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Wearables &amp; quantified self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attacks 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50071" y="1212848"/>
            <a:ext cx="5561556" cy="5183006"/>
          </a:xfrm>
        </p:spPr>
        <p:txBody>
          <a:bodyPr/>
          <a:lstStyle/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Online markets 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Lightweight, low altitude satellites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Native advertising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Driverless vehicles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Robotics, industrial automation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Adaptive,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gamified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education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Near-instant product delivery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Freelance employment model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Assetless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company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Nano-machines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Genomics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5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Economical solar, wind, tidal power</a:t>
            </a:r>
          </a:p>
        </p:txBody>
      </p:sp>
    </p:spTree>
    <p:extLst>
      <p:ext uri="{BB962C8B-B14F-4D97-AF65-F5344CB8AC3E}">
        <p14:creationId xmlns:p14="http://schemas.microsoft.com/office/powerpoint/2010/main" val="214358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WHAT INDUSTRY SAYS</a:t>
            </a:r>
          </a:p>
        </p:txBody>
      </p:sp>
      <p:sp>
        <p:nvSpPr>
          <p:cNvPr id="7" name="Rectangle 6"/>
          <p:cNvSpPr/>
          <p:nvPr/>
        </p:nvSpPr>
        <p:spPr>
          <a:xfrm>
            <a:off x="275673" y="5246147"/>
            <a:ext cx="9312057" cy="54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28" i="1" dirty="0">
                <a:latin typeface="Arial" panose="020B0604020202020204" pitchFamily="34" charset="0"/>
                <a:cs typeface="Arial" panose="020B0604020202020204" pitchFamily="34" charset="0"/>
              </a:rPr>
              <a:t>Source: A Harvard Business Review Analytic Services Report sponsored by </a:t>
            </a:r>
            <a:r>
              <a:rPr lang="en-US" sz="1428" i="1" dirty="0" err="1">
                <a:latin typeface="Arial" panose="020B0604020202020204" pitchFamily="34" charset="0"/>
                <a:cs typeface="Arial" panose="020B0604020202020204" pitchFamily="34" charset="0"/>
              </a:rPr>
              <a:t>RedHat</a:t>
            </a:r>
            <a:endParaRPr lang="en-US" sz="1428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28" i="1" dirty="0">
                <a:latin typeface="Arial" panose="020B0604020202020204" pitchFamily="34" charset="0"/>
                <a:cs typeface="Arial" panose="020B0604020202020204" pitchFamily="34" charset="0"/>
              </a:rPr>
              <a:t>https://enterprisersproject.com/article/2015/5/new-hbr-research-urges-cios-lead-digital-transformation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5673" y="2505206"/>
            <a:ext cx="3746067" cy="2435303"/>
            <a:chOff x="-150211" y="2605414"/>
            <a:chExt cx="3746067" cy="2435303"/>
          </a:xfrm>
        </p:grpSpPr>
        <p:sp>
          <p:nvSpPr>
            <p:cNvPr id="9" name="Rectangle 8"/>
            <p:cNvSpPr/>
            <p:nvPr/>
          </p:nvSpPr>
          <p:spPr bwMode="auto">
            <a:xfrm>
              <a:off x="-150211" y="2605414"/>
              <a:ext cx="3746067" cy="2435303"/>
            </a:xfrm>
            <a:prstGeom prst="rect">
              <a:avLst/>
            </a:prstGeom>
            <a:solidFill>
              <a:srgbClr val="006C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279781" rIns="186521" bIns="2797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15516" y="2709435"/>
              <a:ext cx="2989560" cy="1742997"/>
              <a:chOff x="-94110" y="2709435"/>
              <a:chExt cx="2989560" cy="174299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18200" y="2709435"/>
                <a:ext cx="1564940" cy="1150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731" b="1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Light"/>
                  </a:rPr>
                  <a:t>436</a:t>
                </a:r>
                <a:endParaRPr lang="en-US" sz="2448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-94110" y="3781987"/>
                <a:ext cx="2989560" cy="670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32563">
                  <a:spcBef>
                    <a:spcPct val="20000"/>
                  </a:spcBef>
                  <a:buSzPct val="90000"/>
                </a:pPr>
                <a: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  <a:t>global business </a:t>
                </a:r>
                <a:b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</a:br>
                <a: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  <a:t>leaders survey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4201413" y="2505206"/>
            <a:ext cx="3779513" cy="2435302"/>
            <a:chOff x="3754195" y="2605416"/>
            <a:chExt cx="3779513" cy="2435302"/>
          </a:xfrm>
        </p:grpSpPr>
        <p:sp>
          <p:nvSpPr>
            <p:cNvPr id="10" name="Rectangle 9"/>
            <p:cNvSpPr/>
            <p:nvPr/>
          </p:nvSpPr>
          <p:spPr bwMode="auto">
            <a:xfrm>
              <a:off x="3754195" y="2605416"/>
              <a:ext cx="3779513" cy="2435302"/>
            </a:xfrm>
            <a:prstGeom prst="rect">
              <a:avLst/>
            </a:prstGeom>
            <a:solidFill>
              <a:srgbClr val="006C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279781" rIns="186521" bIns="2797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81234" y="2675598"/>
              <a:ext cx="3550486" cy="2294938"/>
              <a:chOff x="3735991" y="2709435"/>
              <a:chExt cx="3550486" cy="229493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616772" y="2709435"/>
                <a:ext cx="1788924" cy="1150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731" b="1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Light"/>
                  </a:rPr>
                  <a:t>23%</a:t>
                </a:r>
                <a:endParaRPr lang="en-US" sz="2448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735991" y="3781987"/>
                <a:ext cx="3550486" cy="1222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32563">
                  <a:spcBef>
                    <a:spcPct val="20000"/>
                  </a:spcBef>
                  <a:buSzPct val="90000"/>
                </a:pPr>
                <a: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  <a:t>are confident their organisations have the knowledge and skills </a:t>
                </a:r>
                <a:b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</a:br>
                <a: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  <a:t>to succeed in the digital </a:t>
                </a:r>
                <a:b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</a:br>
                <a: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  <a:t>aspects of their business.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8160599" y="2505206"/>
            <a:ext cx="3779513" cy="2435302"/>
            <a:chOff x="8047865" y="2605415"/>
            <a:chExt cx="3779513" cy="243530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8047865" y="2605415"/>
              <a:ext cx="3779513" cy="2435302"/>
            </a:xfrm>
            <a:prstGeom prst="rect">
              <a:avLst/>
            </a:prstGeom>
            <a:solidFill>
              <a:srgbClr val="006C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279781" rIns="186521" bIns="2797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274841" y="2709435"/>
              <a:ext cx="3300509" cy="2031135"/>
              <a:chOff x="8392210" y="2709435"/>
              <a:chExt cx="3300509" cy="203113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141463" y="2709435"/>
                <a:ext cx="1802003" cy="1150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731" b="1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Light"/>
                  </a:rPr>
                  <a:t>45%</a:t>
                </a:r>
                <a:endParaRPr lang="en-US" sz="2448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92210" y="3781987"/>
                <a:ext cx="3300509" cy="95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32563">
                  <a:spcBef>
                    <a:spcPct val="20000"/>
                  </a:spcBef>
                  <a:buSzPct val="90000"/>
                </a:pPr>
                <a:r>
                  <a:rPr lang="en-US" sz="1836" dirty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cs typeface="Segoe UI" panose="020B0502040204020203" pitchFamily="34" charset="0"/>
                  </a:rPr>
                  <a:t>said they personally had the technology knowledge they need to succeed in their jobs.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6330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WHAT IS COMING?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1578279"/>
            <a:ext cx="6488725" cy="4372987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markets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Uber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organizational forms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types of contracts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Jobs 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of Today’s Talk </a:t>
            </a:r>
          </a:p>
          <a:p>
            <a:pPr marL="868363" lvl="1" indent="0">
              <a:spcBef>
                <a:spcPts val="600"/>
              </a:spcBef>
              <a:buNone/>
            </a:pPr>
            <a:endParaRPr lang="en-US" b="1" dirty="0"/>
          </a:p>
          <a:p>
            <a:pPr marL="868363" lvl="1" indent="0">
              <a:spcBef>
                <a:spcPts val="600"/>
              </a:spcBef>
              <a:buNone/>
            </a:pPr>
            <a:endParaRPr lang="en-US" sz="4000" b="1" dirty="0"/>
          </a:p>
          <a:p>
            <a:pPr marL="182563">
              <a:spcBef>
                <a:spcPts val="600"/>
              </a:spcBef>
            </a:pPr>
            <a:r>
              <a:rPr lang="en-US" sz="3600" b="1" dirty="0"/>
              <a:t>	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4000" b="1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894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WHAT IS COMING?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1578279"/>
            <a:ext cx="6488725" cy="4372987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New markets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Uber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organisations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Delve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contracting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Intelligent measurement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jobs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7416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8586013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NEW MARKETS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75481" y="1212848"/>
            <a:ext cx="10972891" cy="5458546"/>
          </a:xfrm>
          <a:prstGeom prst="rect">
            <a:avLst/>
          </a:prstGeom>
        </p:spPr>
        <p:txBody>
          <a:bodyPr/>
          <a:lstStyle/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– smart grids with dynamic markets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 as a service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Spectrum/connectivity dynamic spectrum allocation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time, on demand, imaging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 of things in the physical world</a:t>
            </a:r>
          </a:p>
          <a:p>
            <a:pPr marL="524586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</a:t>
            </a:r>
          </a:p>
          <a:p>
            <a:pPr marL="1210386" lvl="1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companies</a:t>
            </a:r>
          </a:p>
          <a:p>
            <a:pPr marL="1210386" lvl="1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1210386" lvl="1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services</a:t>
            </a:r>
          </a:p>
          <a:p>
            <a:pPr marL="1210386" lvl="1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tasks (dog-walking)</a:t>
            </a:r>
          </a:p>
          <a:p>
            <a:pPr marL="1210386" lvl="1" indent="-52458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2118915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6483637" cy="736956"/>
          </a:xfrm>
        </p:spPr>
        <p:txBody>
          <a:bodyPr/>
          <a:lstStyle/>
          <a:p>
            <a:r>
              <a:rPr lang="en-AU" dirty="0"/>
              <a:t>WHAT IS COMING?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1578279"/>
            <a:ext cx="6488725" cy="4372987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markets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Uber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AC3E"/>
                </a:solidFill>
              </a:rPr>
              <a:t>New organisations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driven management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contracting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Intelligent measurement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jobs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347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GARTNER </a:t>
            </a:r>
            <a:r>
              <a:rPr lang="en-AU" dirty="0" err="1"/>
              <a:t>SAiD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51193" y="1600433"/>
            <a:ext cx="1981782" cy="946370"/>
          </a:xfrm>
          <a:prstGeom prst="rect">
            <a:avLst/>
          </a:prstGeom>
          <a:solidFill>
            <a:srgbClr val="107C10">
              <a:alpha val="7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By 2018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36598" y="1600433"/>
            <a:ext cx="9061878" cy="94637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strike="sngStrike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Robot overlords</a:t>
            </a: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 Smart machines will distribute 10% of human work.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51193" y="2650425"/>
            <a:ext cx="1981782" cy="3055219"/>
          </a:xfrm>
          <a:prstGeom prst="rect">
            <a:avLst/>
          </a:prstGeom>
          <a:solidFill>
            <a:srgbClr val="107C10">
              <a:alpha val="7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By 2020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36598" y="2653380"/>
            <a:ext cx="9061878" cy="94637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Four out of 10 high performers will distribute their work across a team of "virtual doppelgangers" to boost their personal productivity.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236598" y="3706328"/>
            <a:ext cx="9061878" cy="94637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As much as 65% of knowledge worker career </a:t>
            </a:r>
            <a:b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</a:b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paths will be disrupted by smart machines.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236598" y="4759275"/>
            <a:ext cx="9061878" cy="94637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Non-routine work will account for more than 65% of U.S. jobs.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4942" y="6097105"/>
            <a:ext cx="7152312" cy="53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28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428" i="1" dirty="0">
                <a:latin typeface="Arial" panose="020B0604020202020204" pitchFamily="34" charset="0"/>
                <a:cs typeface="Arial" panose="020B0604020202020204" pitchFamily="34" charset="0"/>
              </a:rPr>
              <a:t>Workplace Reimagined: Four Scenarios to Help Visualize the Future</a:t>
            </a:r>
          </a:p>
          <a:p>
            <a:r>
              <a:rPr lang="en-US" sz="1428" dirty="0" err="1">
                <a:latin typeface="Arial" panose="020B0604020202020204" pitchFamily="34" charset="0"/>
                <a:cs typeface="Arial" panose="020B0604020202020204" pitchFamily="34" charset="0"/>
              </a:rPr>
              <a:t>Hanns</a:t>
            </a:r>
            <a:r>
              <a:rPr lang="en-US" sz="1428" dirty="0">
                <a:latin typeface="Arial" panose="020B0604020202020204" pitchFamily="34" charset="0"/>
                <a:cs typeface="Arial" panose="020B0604020202020204" pitchFamily="34" charset="0"/>
              </a:rPr>
              <a:t> Koehler-</a:t>
            </a:r>
            <a:r>
              <a:rPr lang="en-US" sz="1428" dirty="0" err="1">
                <a:latin typeface="Arial" panose="020B0604020202020204" pitchFamily="34" charset="0"/>
                <a:cs typeface="Arial" panose="020B0604020202020204" pitchFamily="34" charset="0"/>
              </a:rPr>
              <a:t>Kruener</a:t>
            </a:r>
            <a:r>
              <a:rPr lang="en-US" sz="1428" dirty="0">
                <a:latin typeface="Arial" panose="020B0604020202020204" pitchFamily="34" charset="0"/>
                <a:cs typeface="Arial" panose="020B0604020202020204" pitchFamily="34" charset="0"/>
              </a:rPr>
              <a:t>, Carol </a:t>
            </a:r>
            <a:r>
              <a:rPr lang="en-US" sz="1428" dirty="0" err="1">
                <a:latin typeface="Arial" panose="020B0604020202020204" pitchFamily="34" charset="0"/>
                <a:cs typeface="Arial" panose="020B0604020202020204" pitchFamily="34" charset="0"/>
              </a:rPr>
              <a:t>Rozwell</a:t>
            </a:r>
            <a:r>
              <a:rPr lang="en-US" sz="1428" dirty="0">
                <a:latin typeface="Arial" panose="020B0604020202020204" pitchFamily="34" charset="0"/>
                <a:cs typeface="Arial" panose="020B0604020202020204" pitchFamily="34" charset="0"/>
              </a:rPr>
              <a:t>, Frank </a:t>
            </a:r>
            <a:r>
              <a:rPr lang="en-US" sz="1428" dirty="0" err="1">
                <a:latin typeface="Arial" panose="020B0604020202020204" pitchFamily="34" charset="0"/>
                <a:cs typeface="Arial" panose="020B0604020202020204" pitchFamily="34" charset="0"/>
              </a:rPr>
              <a:t>Buytendijk</a:t>
            </a:r>
            <a:r>
              <a:rPr lang="en-US" sz="1428" dirty="0">
                <a:latin typeface="Arial" panose="020B0604020202020204" pitchFamily="34" charset="0"/>
                <a:cs typeface="Arial" panose="020B0604020202020204" pitchFamily="34" charset="0"/>
              </a:rPr>
              <a:t>, Gartner, February 25, 2015 </a:t>
            </a:r>
            <a:endParaRPr lang="en-US" sz="1428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08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1343146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100" dirty="0"/>
              <a:t>RAPID RESTRUCTURING &amp; CHANGE MANAGEMENT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3061786" y="1273077"/>
            <a:ext cx="7948592" cy="876216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Change business practices much more quickly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061786" y="2247432"/>
            <a:ext cx="7948592" cy="876216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Automate employee, resource assignments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61786" y="3221787"/>
            <a:ext cx="7948592" cy="876216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Create new, virtual teams or virtual companies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061786" y="4196142"/>
            <a:ext cx="7948592" cy="876216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Rapidly prototype new products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061786" y="5170497"/>
            <a:ext cx="7948592" cy="876216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Launch web-based channel and scale as needed</a:t>
            </a:r>
          </a:p>
        </p:txBody>
      </p:sp>
    </p:spTree>
    <p:extLst>
      <p:ext uri="{BB962C8B-B14F-4D97-AF65-F5344CB8AC3E}">
        <p14:creationId xmlns:p14="http://schemas.microsoft.com/office/powerpoint/2010/main" val="158934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60" y="359998"/>
            <a:ext cx="7452026" cy="736956"/>
          </a:xfrm>
        </p:spPr>
        <p:txBody>
          <a:bodyPr/>
          <a:lstStyle/>
          <a:p>
            <a:r>
              <a:rPr lang="en-AU" dirty="0"/>
              <a:t>WHO IS THIS GUY?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0" y="1219200"/>
            <a:ext cx="8234189" cy="4888303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Dean, Faculty of Business &amp; Economics and Head, Monash Business School, Monash University, Australia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Microsoft Chief Economic Policy Strategist and Chief Economist WWPS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PhD 1990, U. Rochester  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Former Chief Economist of FCC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Former Chair Economics Dept. USC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Taught at Caltech, Columbia, USC</a:t>
            </a:r>
          </a:p>
          <a:p>
            <a:pPr>
              <a:spcBef>
                <a:spcPts val="600"/>
              </a:spcBef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275584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6483637" cy="736956"/>
          </a:xfrm>
        </p:spPr>
        <p:txBody>
          <a:bodyPr/>
          <a:lstStyle/>
          <a:p>
            <a:r>
              <a:rPr lang="en-AU" dirty="0"/>
              <a:t>WHAT IS COMING?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1578279"/>
            <a:ext cx="6488725" cy="4372987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markets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Uber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organisations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Delve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AC3E"/>
                </a:solidFill>
              </a:rPr>
              <a:t>New contracting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Intelligent measurement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jobs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066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NEW CONTRACTING METHODOLOGIES</a:t>
            </a:r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440493"/>
            <a:ext cx="10992961" cy="4706307"/>
          </a:xfrm>
        </p:spPr>
        <p:txBody>
          <a:bodyPr/>
          <a:lstStyle/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New signals and measurement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rates depend on driving behavior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AI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salesperson success, determine compensation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Auctions and bidding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crowd-sourced logo 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Personalization (Price discrimination)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time of day, day of week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purchases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models</a:t>
            </a:r>
          </a:p>
        </p:txBody>
      </p:sp>
    </p:spTree>
    <p:extLst>
      <p:ext uri="{BB962C8B-B14F-4D97-AF65-F5344CB8AC3E}">
        <p14:creationId xmlns:p14="http://schemas.microsoft.com/office/powerpoint/2010/main" val="2785007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6483637" cy="736956"/>
          </a:xfrm>
        </p:spPr>
        <p:txBody>
          <a:bodyPr/>
          <a:lstStyle/>
          <a:p>
            <a:r>
              <a:rPr lang="en-AU" dirty="0"/>
              <a:t>WHAT IS COMING?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1578279"/>
            <a:ext cx="6488725" cy="4372987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markets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Uber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organisations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Delve is just the beginning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New contracting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Intelligent measurement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AC3E"/>
                </a:solidFill>
              </a:rPr>
              <a:t>New jobs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256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" y="-1"/>
            <a:ext cx="12447665" cy="6994525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 rot="10800000" flipH="1">
            <a:off x="8770289" y="-1"/>
            <a:ext cx="3688078" cy="6995019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1222039"/>
              <a:gd name="connsiteY0" fmla="*/ 0 h 6858000"/>
              <a:gd name="connsiteX1" fmla="*/ 1222039 w 1222039"/>
              <a:gd name="connsiteY1" fmla="*/ 0 h 6858000"/>
              <a:gd name="connsiteX2" fmla="*/ 1222039 w 1222039"/>
              <a:gd name="connsiteY2" fmla="*/ 6858000 h 6858000"/>
              <a:gd name="connsiteX3" fmla="*/ 1174414 w 1222039"/>
              <a:gd name="connsiteY3" fmla="*/ 6858000 h 6858000"/>
              <a:gd name="connsiteX4" fmla="*/ 0 w 1222039"/>
              <a:gd name="connsiteY4" fmla="*/ 0 h 6858000"/>
              <a:gd name="connsiteX0" fmla="*/ 0 w 1222039"/>
              <a:gd name="connsiteY0" fmla="*/ 0 h 6867525"/>
              <a:gd name="connsiteX1" fmla="*/ 1222039 w 1222039"/>
              <a:gd name="connsiteY1" fmla="*/ 0 h 6867525"/>
              <a:gd name="connsiteX2" fmla="*/ 1222039 w 1222039"/>
              <a:gd name="connsiteY2" fmla="*/ 6858000 h 6867525"/>
              <a:gd name="connsiteX3" fmla="*/ 1210395 w 1222039"/>
              <a:gd name="connsiteY3" fmla="*/ 6867525 h 6867525"/>
              <a:gd name="connsiteX4" fmla="*/ 0 w 1222039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039" h="6867525">
                <a:moveTo>
                  <a:pt x="0" y="0"/>
                </a:moveTo>
                <a:lnTo>
                  <a:pt x="1222039" y="0"/>
                </a:lnTo>
                <a:lnTo>
                  <a:pt x="1222039" y="6858000"/>
                </a:lnTo>
                <a:lnTo>
                  <a:pt x="1210395" y="686752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88960" y="5994517"/>
            <a:ext cx="11887878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THE END OF THE WORKPLACE</a:t>
            </a:r>
          </a:p>
        </p:txBody>
      </p:sp>
    </p:spTree>
    <p:extLst>
      <p:ext uri="{BB962C8B-B14F-4D97-AF65-F5344CB8AC3E}">
        <p14:creationId xmlns:p14="http://schemas.microsoft.com/office/powerpoint/2010/main" val="2049164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06059" y="26367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CHANGING EMPLOYMENT TO NON-ROUTINE</a:t>
            </a:r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7" y="1189972"/>
            <a:ext cx="3201772" cy="4706307"/>
          </a:xfrm>
        </p:spPr>
        <p:txBody>
          <a:bodyPr/>
          <a:lstStyle/>
          <a:p>
            <a:pPr marL="98425">
              <a:spcBef>
                <a:spcPts val="300"/>
              </a:spcBef>
            </a:pPr>
            <a:r>
              <a:rPr lang="en-US" sz="2400" dirty="0"/>
              <a:t>In the past jobs were lost in recessions but came back in the recovery. </a:t>
            </a:r>
            <a:br>
              <a:rPr lang="en-US" sz="2400" dirty="0"/>
            </a:br>
            <a:endParaRPr lang="en-US" sz="2400" dirty="0"/>
          </a:p>
          <a:p>
            <a:pPr marL="98425">
              <a:spcBef>
                <a:spcPts val="300"/>
              </a:spcBef>
            </a:pPr>
            <a:r>
              <a:rPr lang="en-US" sz="2400" dirty="0"/>
              <a:t>Since 1990 in each recession routine jobs were destroyed.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They do not come back.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The trend has been increasing.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21"/>
          <a:stretch/>
        </p:blipFill>
        <p:spPr>
          <a:xfrm>
            <a:off x="3444659" y="832985"/>
            <a:ext cx="6638793" cy="5602864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44659" y="6479897"/>
            <a:ext cx="6535099" cy="2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60" tIns="46630" rIns="93260" bIns="46630" numCol="1" anchor="ctr" anchorCtr="0" compatLnSpc="1">
            <a:prstTxWarp prst="textNoShape">
              <a:avLst/>
            </a:prstTxWarp>
            <a:spAutoFit/>
          </a:bodyPr>
          <a:lstStyle/>
          <a:p>
            <a:pPr defTabSz="9325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http://www.dallasfed.org/assets/documents/research/eclett/2014/el1405.pdf</a:t>
            </a:r>
          </a:p>
        </p:txBody>
      </p:sp>
    </p:spTree>
    <p:extLst>
      <p:ext uri="{BB962C8B-B14F-4D97-AF65-F5344CB8AC3E}">
        <p14:creationId xmlns:p14="http://schemas.microsoft.com/office/powerpoint/2010/main" val="4124617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COMPLEMENTS AND SUBSTITUTES</a:t>
            </a:r>
            <a:endParaRPr lang="en-AU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2006996" y="6623050"/>
            <a:ext cx="429480" cy="371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6DAE3-B8FD-43D1-A3E7-414B19BE29F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440493"/>
            <a:ext cx="10992961" cy="4706307"/>
          </a:xfrm>
        </p:spPr>
        <p:txBody>
          <a:bodyPr/>
          <a:lstStyle/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 complement makes something more valuable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Xbox and controller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One person with a bulldozer does the work of hundreds with shovels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Initially reduces employment of diggers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Drives up wages: requires greater skill</a:t>
            </a:r>
          </a:p>
          <a:p>
            <a:pPr marL="384175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Cost of earth-moving falls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earthmoving</a:t>
            </a:r>
          </a:p>
          <a:p>
            <a:pPr marL="1069975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may go up or down</a:t>
            </a:r>
          </a:p>
        </p:txBody>
      </p:sp>
    </p:spTree>
    <p:extLst>
      <p:ext uri="{BB962C8B-B14F-4D97-AF65-F5344CB8AC3E}">
        <p14:creationId xmlns:p14="http://schemas.microsoft.com/office/powerpoint/2010/main" val="2067998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64" y="87682"/>
            <a:ext cx="9964774" cy="67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0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COMPLEMENTS AND SUBSTITUTES </a:t>
            </a:r>
            <a:r>
              <a:rPr lang="fr-FR" b="0" dirty="0" err="1"/>
              <a:t>continued</a:t>
            </a:r>
            <a:endParaRPr lang="en-AU" b="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440493"/>
            <a:ext cx="6408435" cy="4706307"/>
          </a:xfrm>
        </p:spPr>
        <p:txBody>
          <a:bodyPr/>
          <a:lstStyle/>
          <a:p>
            <a:pPr marL="384175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Cotton Gin</a:t>
            </a:r>
          </a:p>
          <a:p>
            <a:pPr marL="384175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Adding machine in fast food restaurant</a:t>
            </a:r>
          </a:p>
          <a:p>
            <a:pPr marL="1069975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Substitutes for math skills</a:t>
            </a:r>
          </a:p>
          <a:p>
            <a:pPr marL="1069975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skill level</a:t>
            </a:r>
          </a:p>
          <a:p>
            <a:pPr marL="1069975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 fall, employment rises</a:t>
            </a:r>
          </a:p>
          <a:p>
            <a:pPr marL="384175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Word processing</a:t>
            </a:r>
          </a:p>
          <a:p>
            <a:pPr marL="1069975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secretarial wages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639" y="2083765"/>
            <a:ext cx="4296427" cy="32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07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EFFECTS ON WAGES</a:t>
            </a:r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202499"/>
            <a:ext cx="10992961" cy="4944301"/>
          </a:xfrm>
        </p:spPr>
        <p:txBody>
          <a:bodyPr/>
          <a:lstStyle/>
          <a:p>
            <a:pPr marL="384175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1750 – 1900: “Deskilling”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Machines + low skilled workers substituted for skilled artisans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factory, Cotton gin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 flat or fall, increasing inequality</a:t>
            </a:r>
          </a:p>
          <a:p>
            <a:pPr marL="384175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1875 – 1980: Machines complement skills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Bulldozer, assembly line, services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Middle-class wages rise, decreasing inequality</a:t>
            </a:r>
          </a:p>
          <a:p>
            <a:pPr marL="384175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1980 – 2017: Machines substitute for skills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 flat for bottom 60%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Widening skill gap, “college premium”, increasing inequality</a:t>
            </a:r>
          </a:p>
          <a:p>
            <a:pPr marL="1069975" lvl="1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“underemployment”</a:t>
            </a:r>
          </a:p>
          <a:p>
            <a:pPr marL="384175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2017 – 2100: Is AI a substitute or complement?</a:t>
            </a:r>
          </a:p>
        </p:txBody>
      </p:sp>
    </p:spTree>
    <p:extLst>
      <p:ext uri="{BB962C8B-B14F-4D97-AF65-F5344CB8AC3E}">
        <p14:creationId xmlns:p14="http://schemas.microsoft.com/office/powerpoint/2010/main" val="2592158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804527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JOBS DISAPPEARING IN 20</a:t>
            </a:r>
            <a:r>
              <a:rPr lang="fr-FR" sz="2400" dirty="0"/>
              <a:t>TH</a:t>
            </a:r>
            <a:r>
              <a:rPr lang="fr-FR" dirty="0"/>
              <a:t> CENTURY </a:t>
            </a:r>
            <a:r>
              <a:rPr lang="fr-FR" sz="3000" b="0" dirty="0"/>
              <a:t>(% OF TOTAL)</a:t>
            </a:r>
            <a:endParaRPr lang="en-AU" sz="3000" b="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0B684BC-DC6C-4A1C-9CFE-5D7EE6BE07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772334"/>
              </p:ext>
            </p:extLst>
          </p:nvPr>
        </p:nvGraphicFramePr>
        <p:xfrm>
          <a:off x="1101319" y="997776"/>
          <a:ext cx="10287000" cy="526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2621970" y="6422567"/>
            <a:ext cx="7949997" cy="37147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5820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Source: Wyatt and Hecker, Occupational changes in the 20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Century via Calverley Economic Advisors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3163" y="1903956"/>
            <a:ext cx="2280991" cy="37703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Servant</a:t>
            </a:r>
          </a:p>
          <a:p>
            <a:pPr algn="r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Other labourer</a:t>
            </a:r>
          </a:p>
          <a:p>
            <a:pPr algn="r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b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</a:p>
          <a:p>
            <a:pPr algn="r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Farm labourer</a:t>
            </a:r>
          </a:p>
        </p:txBody>
      </p:sp>
    </p:spTree>
    <p:extLst>
      <p:ext uri="{BB962C8B-B14F-4D97-AF65-F5344CB8AC3E}">
        <p14:creationId xmlns:p14="http://schemas.microsoft.com/office/powerpoint/2010/main" val="413831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8586013" cy="736956"/>
          </a:xfrm>
        </p:spPr>
        <p:txBody>
          <a:bodyPr/>
          <a:lstStyle/>
          <a:p>
            <a:r>
              <a:rPr lang="en-AU" dirty="0"/>
              <a:t>WHAT IS A CHIEF ECONOMIST?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59" y="2380600"/>
            <a:ext cx="11648661" cy="36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73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804527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NEW JOBS 20</a:t>
            </a:r>
            <a:r>
              <a:rPr lang="fr-FR" sz="2400" dirty="0"/>
              <a:t>TH</a:t>
            </a:r>
            <a:r>
              <a:rPr lang="fr-FR" dirty="0"/>
              <a:t> CENTURY </a:t>
            </a:r>
            <a:r>
              <a:rPr lang="fr-FR" sz="3000" b="0" dirty="0"/>
              <a:t>(% OF TOTAL)</a:t>
            </a:r>
            <a:endParaRPr lang="en-AU" sz="3000" b="0" dirty="0"/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F5248C85-046A-4B6E-BA80-9CCBAE8DA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252645"/>
              </p:ext>
            </p:extLst>
          </p:nvPr>
        </p:nvGraphicFramePr>
        <p:xfrm>
          <a:off x="191779" y="1218417"/>
          <a:ext cx="10231438" cy="493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9357143" y="2050097"/>
            <a:ext cx="3079333" cy="39623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Services roles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Managers, </a:t>
            </a:r>
            <a:b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officials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Clerical, admin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Professional,</a:t>
            </a:r>
            <a:b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</p:spTree>
    <p:extLst>
      <p:ext uri="{BB962C8B-B14F-4D97-AF65-F5344CB8AC3E}">
        <p14:creationId xmlns:p14="http://schemas.microsoft.com/office/powerpoint/2010/main" val="3111040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JOB LOSSES 2000-15</a:t>
            </a:r>
            <a:endParaRPr lang="en-AU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172857"/>
              </p:ext>
            </p:extLst>
          </p:nvPr>
        </p:nvGraphicFramePr>
        <p:xfrm>
          <a:off x="306058" y="1443774"/>
          <a:ext cx="10579059" cy="2914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8443">
                  <a:extLst>
                    <a:ext uri="{9D8B030D-6E8A-4147-A177-3AD203B41FA5}">
                      <a16:colId xmlns:a16="http://schemas.microsoft.com/office/drawing/2014/main" val="1217342255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405453712"/>
                    </a:ext>
                  </a:extLst>
                </a:gridCol>
                <a:gridCol w="1745530">
                  <a:extLst>
                    <a:ext uri="{9D8B030D-6E8A-4147-A177-3AD203B41FA5}">
                      <a16:colId xmlns:a16="http://schemas.microsoft.com/office/drawing/2014/main" val="2264307912"/>
                    </a:ext>
                  </a:extLst>
                </a:gridCol>
                <a:gridCol w="1377862">
                  <a:extLst>
                    <a:ext uri="{9D8B030D-6E8A-4147-A177-3AD203B41FA5}">
                      <a16:colId xmlns:a16="http://schemas.microsoft.com/office/drawing/2014/main" val="15753527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000’s</a:t>
                      </a: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GB" sz="3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GB" sz="3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GB" sz="3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850061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12,400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9,073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05227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and admin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22,936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21,846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05232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>
                        <a:tabLst/>
                      </a:pPr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7,783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6,936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971267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Construction, extraction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6,187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5,478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24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555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NEW JOBS 2000-15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154445"/>
              </p:ext>
            </p:extLst>
          </p:nvPr>
        </p:nvGraphicFramePr>
        <p:xfrm>
          <a:off x="431319" y="1205779"/>
          <a:ext cx="10579059" cy="5365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8443">
                  <a:extLst>
                    <a:ext uri="{9D8B030D-6E8A-4147-A177-3AD203B41FA5}">
                      <a16:colId xmlns:a16="http://schemas.microsoft.com/office/drawing/2014/main" val="1217342255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405453712"/>
                    </a:ext>
                  </a:extLst>
                </a:gridCol>
                <a:gridCol w="1745530">
                  <a:extLst>
                    <a:ext uri="{9D8B030D-6E8A-4147-A177-3AD203B41FA5}">
                      <a16:colId xmlns:a16="http://schemas.microsoft.com/office/drawing/2014/main" val="2264307912"/>
                    </a:ext>
                  </a:extLst>
                </a:gridCol>
                <a:gridCol w="1377862">
                  <a:extLst>
                    <a:ext uri="{9D8B030D-6E8A-4147-A177-3AD203B41FA5}">
                      <a16:colId xmlns:a16="http://schemas.microsoft.com/office/drawing/2014/main" val="15753527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000’s</a:t>
                      </a: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GB" sz="3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GB" sz="3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GB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GB" sz="3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850061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preparation, serving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9,955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12,577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3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05227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Biz, financial operations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4,610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7,032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GB" sz="3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05232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practitioners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6,041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8,021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971267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care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2,701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4,307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24379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Education, training, library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7,451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8,542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Computing and maths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2,933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4,005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13,507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14,462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363538" indent="0" algn="l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Healthcare support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3,039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3,990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GB" sz="3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74" marR="5874" marT="5874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689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ANOTHER PERSPECTIVE</a:t>
            </a:r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553227"/>
            <a:ext cx="10992961" cy="4593573"/>
          </a:xfrm>
        </p:spPr>
        <p:txBody>
          <a:bodyPr/>
          <a:lstStyle/>
          <a:p>
            <a:pPr marL="384175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100 years ago, 33% of us grew food. Now 2%</a:t>
            </a:r>
          </a:p>
          <a:p>
            <a:pPr marL="384175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40 years ago 22% made ‘things’. Now 8%</a:t>
            </a:r>
          </a:p>
          <a:p>
            <a:pPr marL="384175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Automation increasingly takes service jobs</a:t>
            </a:r>
          </a:p>
          <a:p>
            <a:pPr marL="384175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But… purchases of rich spread to middle class</a:t>
            </a:r>
          </a:p>
          <a:p>
            <a:pPr marL="106997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Predicts future jobs</a:t>
            </a:r>
          </a:p>
        </p:txBody>
      </p:sp>
    </p:spTree>
    <p:extLst>
      <p:ext uri="{BB962C8B-B14F-4D97-AF65-F5344CB8AC3E}">
        <p14:creationId xmlns:p14="http://schemas.microsoft.com/office/powerpoint/2010/main" val="3556719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WHAT DO THE TOP 5% BUY NOW?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377863"/>
            <a:ext cx="10992961" cy="4768937"/>
          </a:xfrm>
        </p:spPr>
        <p:txBody>
          <a:bodyPr/>
          <a:lstStyle/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Fancy construction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Craft &amp; designer items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Fine dining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Entertainment – sports, theatre, tourism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Personal trainers, massage, beauty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83" t="23146" r="19574" b="8937"/>
          <a:stretch/>
        </p:blipFill>
        <p:spPr>
          <a:xfrm>
            <a:off x="3387099" y="4177503"/>
            <a:ext cx="2893512" cy="2284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14" t="10776" r="15034"/>
          <a:stretch/>
        </p:blipFill>
        <p:spPr>
          <a:xfrm>
            <a:off x="443845" y="4177503"/>
            <a:ext cx="2855935" cy="2304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0" b="11149"/>
          <a:stretch/>
        </p:blipFill>
        <p:spPr>
          <a:xfrm>
            <a:off x="6367929" y="4177503"/>
            <a:ext cx="2918564" cy="22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74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JOBS </a:t>
            </a:r>
            <a:r>
              <a:rPr lang="fr-FR" b="0" dirty="0" err="1"/>
              <a:t>continued</a:t>
            </a:r>
            <a:endParaRPr lang="en-AU" b="0" dirty="0"/>
          </a:p>
          <a:p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377863"/>
            <a:ext cx="5005519" cy="4768937"/>
          </a:xfrm>
        </p:spPr>
        <p:txBody>
          <a:bodyPr/>
          <a:lstStyle/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New technologies create new job roles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this has been shrinking over time, below 1%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Jobs come where humans are better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(especially where empathy needed)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521" y="1748713"/>
            <a:ext cx="5418642" cy="36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17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713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SUBSTITUTE OR COMPLEMENT?</a:t>
            </a:r>
            <a:endParaRPr lang="en-AU" b="0" dirty="0"/>
          </a:p>
          <a:p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377863"/>
            <a:ext cx="5005519" cy="4768937"/>
          </a:xfrm>
        </p:spPr>
        <p:txBody>
          <a:bodyPr/>
          <a:lstStyle/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Complements – increase wages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Delve,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DeepCRM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Hololens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Office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tools, 3-D printers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prstClr val="black"/>
                </a:solidFill>
              </a:rPr>
              <a:t>Substitutes – decrease wages/increase inequality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Turbo-Tax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diagnostics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Driverless shuttle bus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352" r="4759"/>
          <a:stretch/>
        </p:blipFill>
        <p:spPr>
          <a:xfrm>
            <a:off x="5108163" y="1460285"/>
            <a:ext cx="5902215" cy="386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5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1029996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TECHNOLOGIES: </a:t>
            </a:r>
            <a:r>
              <a:rPr lang="en-AU" dirty="0">
                <a:solidFill>
                  <a:srgbClr val="C00000"/>
                </a:solidFill>
              </a:rPr>
              <a:t>SUBSTITUTES</a:t>
            </a:r>
            <a:r>
              <a:rPr lang="en-AU" dirty="0"/>
              <a:t> </a:t>
            </a:r>
            <a:r>
              <a:rPr lang="en-AU" dirty="0">
                <a:solidFill>
                  <a:srgbClr val="7030A0"/>
                </a:solidFill>
              </a:rPr>
              <a:t>&amp;</a:t>
            </a:r>
            <a:r>
              <a:rPr lang="en-AU" dirty="0"/>
              <a:t> </a:t>
            </a:r>
            <a:r>
              <a:rPr lang="en-AU" dirty="0">
                <a:solidFill>
                  <a:srgbClr val="0070C0"/>
                </a:solidFill>
              </a:rPr>
              <a:t>COMPLEMENTS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75482" y="1212848"/>
            <a:ext cx="5348704" cy="5458546"/>
          </a:xfrm>
          <a:prstGeom prst="rect">
            <a:avLst/>
          </a:prstGeom>
        </p:spPr>
        <p:txBody>
          <a:bodyPr/>
          <a:lstStyle/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Mobility (devices, data, intelligence)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IoT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(ubiquitous </a:t>
            </a:r>
            <a:r>
              <a:rPr lang="en-US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comms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cheap chips)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Cloud (VLS computing)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Machine intelligence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data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 payment systems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Personalization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Voice control, conversational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reality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0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Silicon photonics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0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writing software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0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3-D printing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0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Wearables &amp; quantified self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0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Worsening cyber attacks 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37129" y="1212848"/>
            <a:ext cx="5561556" cy="5183006"/>
          </a:xfrm>
        </p:spPr>
        <p:txBody>
          <a:bodyPr/>
          <a:lstStyle/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markets 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Lightweight, low altitude satellites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Drones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 advertising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Driverless cars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Robotics, industrial automation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Adaptive, gamified education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Near-instant product delivery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Freelance employment model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Assetless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company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Nano-machines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Genomics</a:t>
            </a:r>
          </a:p>
          <a:p>
            <a:pPr marL="524586" lvl="0" indent="-524586" defTabSz="932742">
              <a:lnSpc>
                <a:spcPct val="100000"/>
              </a:lnSpc>
              <a:spcBef>
                <a:spcPts val="0"/>
              </a:spcBef>
              <a:buClr>
                <a:srgbClr val="505050"/>
              </a:buClr>
              <a:buSzPct val="90000"/>
              <a:buFont typeface="+mj-lt"/>
              <a:buAutoNum type="arabicPeriod" startAt="15"/>
            </a:pP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Economical solar, wind, tidal power</a:t>
            </a:r>
          </a:p>
        </p:txBody>
      </p:sp>
    </p:spTree>
    <p:extLst>
      <p:ext uri="{BB962C8B-B14F-4D97-AF65-F5344CB8AC3E}">
        <p14:creationId xmlns:p14="http://schemas.microsoft.com/office/powerpoint/2010/main" val="1959714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786" y="6125227"/>
            <a:ext cx="11010377" cy="6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10704319" cy="11768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WHAT ARE GROWTH INDUSTRIES FOR THIS CENTURY?</a:t>
            </a:r>
            <a:endParaRPr lang="en-AU" b="0" dirty="0"/>
          </a:p>
          <a:p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2886" y="1791221"/>
            <a:ext cx="6570585" cy="4784943"/>
          </a:xfrm>
        </p:spPr>
        <p:txBody>
          <a:bodyPr/>
          <a:lstStyle/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The tasks that make us human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and persuasion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 and invention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and Empathy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How to thrive?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AI and automation as a tool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to learn new tools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long learning!!!!</a:t>
            </a:r>
          </a:p>
          <a:p>
            <a:pPr marL="384175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New social contract?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inclusion</a:t>
            </a:r>
          </a:p>
          <a:p>
            <a:pPr marL="1069975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worth/identity</a:t>
            </a:r>
          </a:p>
          <a:p>
            <a:pPr marL="784225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4556"/>
          <a:stretch/>
        </p:blipFill>
        <p:spPr>
          <a:xfrm>
            <a:off x="6525372" y="1946163"/>
            <a:ext cx="4485006" cy="34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0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2200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The Knowledge Economy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1063265"/>
            <a:ext cx="6488725" cy="4888001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Human Capital is The Driver of Economic Growth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Paul Romer Nobel Prize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Positive Externalities – More Human Capital makes more Human Capital incrementally  more valuable 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in geographic specialization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Positive Assortative Matching</a:t>
            </a:r>
          </a:p>
          <a:p>
            <a:pPr marL="1223963" lvl="1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40% of all New GDP in US since CFC came form one place! </a:t>
            </a:r>
          </a:p>
          <a:p>
            <a:pPr marL="538163" indent="-355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Impact of 4</a:t>
            </a:r>
            <a:r>
              <a:rPr lang="en-US" sz="2400" b="1" baseline="30000" dirty="0"/>
              <a:t>th</a:t>
            </a:r>
            <a:r>
              <a:rPr lang="en-US" sz="2400" b="1" dirty="0"/>
              <a:t> Industrial Revolution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049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CF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52365"/>
            <a:ext cx="12192000" cy="1760220"/>
          </a:xfrm>
          <a:custGeom>
            <a:avLst/>
            <a:gdLst/>
            <a:ahLst/>
            <a:cxnLst/>
            <a:rect l="l" t="t" r="r" b="b"/>
            <a:pathLst>
              <a:path w="12192000" h="1760220">
                <a:moveTo>
                  <a:pt x="12192000" y="0"/>
                </a:moveTo>
                <a:lnTo>
                  <a:pt x="0" y="0"/>
                </a:lnTo>
                <a:lnTo>
                  <a:pt x="0" y="1760220"/>
                </a:lnTo>
                <a:lnTo>
                  <a:pt x="12192000" y="17602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E6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5374" y="100964"/>
            <a:ext cx="13354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40" dirty="0">
                <a:solidFill>
                  <a:srgbClr val="5B696B"/>
                </a:solidFill>
                <a:latin typeface="Arial"/>
                <a:cs typeface="Arial"/>
              </a:rPr>
              <a:t>What’s</a:t>
            </a:r>
            <a:r>
              <a:rPr sz="1100" spc="-50" dirty="0">
                <a:solidFill>
                  <a:srgbClr val="5B696B"/>
                </a:solidFill>
                <a:latin typeface="Arial"/>
                <a:cs typeface="Arial"/>
              </a:rPr>
              <a:t> </a:t>
            </a:r>
            <a:r>
              <a:rPr sz="1100" spc="-55" dirty="0">
                <a:solidFill>
                  <a:srgbClr val="5B696B"/>
                </a:solidFill>
                <a:latin typeface="Arial"/>
                <a:cs typeface="Arial"/>
              </a:rPr>
              <a:t>happening</a:t>
            </a:r>
            <a:r>
              <a:rPr sz="1100" spc="-30" dirty="0">
                <a:solidFill>
                  <a:srgbClr val="5B696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5B696B"/>
                </a:solidFill>
                <a:latin typeface="Arial"/>
                <a:cs typeface="Arial"/>
              </a:rPr>
              <a:t>now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2282" y="767283"/>
            <a:ext cx="8098790" cy="970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195" dirty="0">
                <a:solidFill>
                  <a:srgbClr val="004183"/>
                </a:solidFill>
                <a:latin typeface="Arial"/>
                <a:cs typeface="Arial"/>
              </a:rPr>
              <a:t>There’s</a:t>
            </a:r>
            <a:r>
              <a:rPr sz="3100" spc="-14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250" dirty="0">
                <a:solidFill>
                  <a:srgbClr val="004183"/>
                </a:solidFill>
                <a:latin typeface="Arial"/>
                <a:cs typeface="Arial"/>
              </a:rPr>
              <a:t>a</a:t>
            </a:r>
            <a:r>
              <a:rPr sz="3100" spc="-14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130" dirty="0">
                <a:solidFill>
                  <a:srgbClr val="004183"/>
                </a:solidFill>
                <a:latin typeface="Arial"/>
                <a:cs typeface="Arial"/>
              </a:rPr>
              <a:t>growing</a:t>
            </a:r>
            <a:r>
              <a:rPr sz="3100" spc="-114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240" dirty="0">
                <a:solidFill>
                  <a:srgbClr val="004183"/>
                </a:solidFill>
                <a:latin typeface="Arial"/>
                <a:cs typeface="Arial"/>
              </a:rPr>
              <a:t>gap</a:t>
            </a:r>
            <a:r>
              <a:rPr sz="3100" spc="-14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105" dirty="0">
                <a:solidFill>
                  <a:srgbClr val="004183"/>
                </a:solidFill>
                <a:latin typeface="Arial"/>
                <a:cs typeface="Arial"/>
              </a:rPr>
              <a:t>between</a:t>
            </a:r>
            <a:r>
              <a:rPr sz="3100" spc="-14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45" dirty="0">
                <a:solidFill>
                  <a:srgbClr val="004183"/>
                </a:solidFill>
                <a:latin typeface="Arial"/>
                <a:cs typeface="Arial"/>
              </a:rPr>
              <a:t>the</a:t>
            </a:r>
            <a:r>
              <a:rPr sz="3100" spc="-15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140" dirty="0">
                <a:solidFill>
                  <a:srgbClr val="004183"/>
                </a:solidFill>
                <a:latin typeface="Arial"/>
                <a:cs typeface="Arial"/>
              </a:rPr>
              <a:t>skills</a:t>
            </a:r>
            <a:r>
              <a:rPr sz="3100" spc="-12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04183"/>
                </a:solidFill>
                <a:latin typeface="Arial"/>
                <a:cs typeface="Arial"/>
              </a:rPr>
              <a:t>of</a:t>
            </a:r>
            <a:r>
              <a:rPr sz="3100" spc="-14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70" dirty="0">
                <a:solidFill>
                  <a:srgbClr val="004183"/>
                </a:solidFill>
                <a:latin typeface="Arial"/>
                <a:cs typeface="Arial"/>
              </a:rPr>
              <a:t>today’s</a:t>
            </a:r>
            <a:endParaRPr sz="3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100" spc="-100" dirty="0">
                <a:solidFill>
                  <a:srgbClr val="004183"/>
                </a:solidFill>
                <a:latin typeface="Arial"/>
                <a:cs typeface="Arial"/>
              </a:rPr>
              <a:t>workforce</a:t>
            </a:r>
            <a:r>
              <a:rPr sz="3100" spc="-14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155" dirty="0">
                <a:solidFill>
                  <a:srgbClr val="004183"/>
                </a:solidFill>
                <a:latin typeface="Arial"/>
                <a:cs typeface="Arial"/>
              </a:rPr>
              <a:t>and</a:t>
            </a:r>
            <a:r>
              <a:rPr sz="3100" spc="-15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50" dirty="0">
                <a:solidFill>
                  <a:srgbClr val="004183"/>
                </a:solidFill>
                <a:latin typeface="Arial"/>
                <a:cs typeface="Arial"/>
              </a:rPr>
              <a:t>the</a:t>
            </a:r>
            <a:r>
              <a:rPr sz="3100" spc="-14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140" dirty="0">
                <a:solidFill>
                  <a:srgbClr val="004183"/>
                </a:solidFill>
                <a:latin typeface="Arial"/>
                <a:cs typeface="Arial"/>
              </a:rPr>
              <a:t>skills </a:t>
            </a:r>
            <a:r>
              <a:rPr sz="3100" spc="-150" dirty="0">
                <a:solidFill>
                  <a:srgbClr val="004183"/>
                </a:solidFill>
                <a:latin typeface="Arial"/>
                <a:cs typeface="Arial"/>
              </a:rPr>
              <a:t>needed</a:t>
            </a:r>
            <a:r>
              <a:rPr sz="3100" spc="-16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04183"/>
                </a:solidFill>
                <a:latin typeface="Arial"/>
                <a:cs typeface="Arial"/>
              </a:rPr>
              <a:t>for</a:t>
            </a:r>
            <a:r>
              <a:rPr sz="3100" spc="-15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004183"/>
                </a:solidFill>
                <a:latin typeface="Arial"/>
                <a:cs typeface="Arial"/>
              </a:rPr>
              <a:t>future</a:t>
            </a:r>
            <a:r>
              <a:rPr sz="3100" spc="-17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3100" spc="-280" dirty="0">
                <a:solidFill>
                  <a:srgbClr val="004183"/>
                </a:solidFill>
                <a:latin typeface="Arial"/>
                <a:cs typeface="Arial"/>
              </a:rPr>
              <a:t>success</a:t>
            </a:r>
            <a:endParaRPr sz="3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2366" y="2149602"/>
            <a:ext cx="302323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135" dirty="0">
                <a:solidFill>
                  <a:srgbClr val="0966C2"/>
                </a:solidFill>
                <a:latin typeface="Arial"/>
                <a:cs typeface="Arial"/>
              </a:rPr>
              <a:t>Skills</a:t>
            </a:r>
            <a:r>
              <a:rPr sz="2250" spc="-85" dirty="0">
                <a:solidFill>
                  <a:srgbClr val="0966C2"/>
                </a:solidFill>
                <a:latin typeface="Arial"/>
                <a:cs typeface="Arial"/>
              </a:rPr>
              <a:t> </a:t>
            </a:r>
            <a:r>
              <a:rPr sz="2250" spc="-110" dirty="0">
                <a:solidFill>
                  <a:srgbClr val="0966C2"/>
                </a:solidFill>
                <a:latin typeface="Arial"/>
                <a:cs typeface="Arial"/>
              </a:rPr>
              <a:t>are</a:t>
            </a:r>
            <a:r>
              <a:rPr sz="2250" spc="-95" dirty="0">
                <a:solidFill>
                  <a:srgbClr val="0966C2"/>
                </a:solidFill>
                <a:latin typeface="Arial"/>
                <a:cs typeface="Arial"/>
              </a:rPr>
              <a:t> </a:t>
            </a:r>
            <a:r>
              <a:rPr sz="2250" spc="-125" dirty="0">
                <a:solidFill>
                  <a:srgbClr val="0966C2"/>
                </a:solidFill>
                <a:latin typeface="Arial"/>
                <a:cs typeface="Arial"/>
              </a:rPr>
              <a:t>changing</a:t>
            </a:r>
            <a:r>
              <a:rPr sz="2250" spc="-120" dirty="0">
                <a:solidFill>
                  <a:srgbClr val="0966C2"/>
                </a:solidFill>
                <a:latin typeface="Arial"/>
                <a:cs typeface="Arial"/>
              </a:rPr>
              <a:t> </a:t>
            </a:r>
            <a:r>
              <a:rPr sz="2250" spc="-50" dirty="0">
                <a:solidFill>
                  <a:srgbClr val="0966C2"/>
                </a:solidFill>
                <a:latin typeface="Arial"/>
                <a:cs typeface="Arial"/>
              </a:rPr>
              <a:t>quickly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04431" y="3054095"/>
            <a:ext cx="2496820" cy="2496820"/>
          </a:xfrm>
          <a:custGeom>
            <a:avLst/>
            <a:gdLst/>
            <a:ahLst/>
            <a:cxnLst/>
            <a:rect l="l" t="t" r="r" b="b"/>
            <a:pathLst>
              <a:path w="2496820" h="2496820">
                <a:moveTo>
                  <a:pt x="1248156" y="0"/>
                </a:moveTo>
                <a:lnTo>
                  <a:pt x="1200278" y="901"/>
                </a:lnTo>
                <a:lnTo>
                  <a:pt x="1152857" y="3583"/>
                </a:lnTo>
                <a:lnTo>
                  <a:pt x="1105924" y="8014"/>
                </a:lnTo>
                <a:lnTo>
                  <a:pt x="1059511" y="14161"/>
                </a:lnTo>
                <a:lnTo>
                  <a:pt x="1013651" y="21993"/>
                </a:lnTo>
                <a:lnTo>
                  <a:pt x="968377" y="31476"/>
                </a:lnTo>
                <a:lnTo>
                  <a:pt x="923720" y="42578"/>
                </a:lnTo>
                <a:lnTo>
                  <a:pt x="879713" y="55267"/>
                </a:lnTo>
                <a:lnTo>
                  <a:pt x="836389" y="69512"/>
                </a:lnTo>
                <a:lnTo>
                  <a:pt x="793778" y="85278"/>
                </a:lnTo>
                <a:lnTo>
                  <a:pt x="751915" y="102535"/>
                </a:lnTo>
                <a:lnTo>
                  <a:pt x="710831" y="121250"/>
                </a:lnTo>
                <a:lnTo>
                  <a:pt x="670558" y="141390"/>
                </a:lnTo>
                <a:lnTo>
                  <a:pt x="631129" y="162923"/>
                </a:lnTo>
                <a:lnTo>
                  <a:pt x="592576" y="185818"/>
                </a:lnTo>
                <a:lnTo>
                  <a:pt x="554932" y="210040"/>
                </a:lnTo>
                <a:lnTo>
                  <a:pt x="518228" y="235559"/>
                </a:lnTo>
                <a:lnTo>
                  <a:pt x="482497" y="262342"/>
                </a:lnTo>
                <a:lnTo>
                  <a:pt x="447772" y="290357"/>
                </a:lnTo>
                <a:lnTo>
                  <a:pt x="414084" y="319570"/>
                </a:lnTo>
                <a:lnTo>
                  <a:pt x="381466" y="349951"/>
                </a:lnTo>
                <a:lnTo>
                  <a:pt x="349951" y="381466"/>
                </a:lnTo>
                <a:lnTo>
                  <a:pt x="319570" y="414084"/>
                </a:lnTo>
                <a:lnTo>
                  <a:pt x="290357" y="447772"/>
                </a:lnTo>
                <a:lnTo>
                  <a:pt x="262342" y="482497"/>
                </a:lnTo>
                <a:lnTo>
                  <a:pt x="235559" y="518228"/>
                </a:lnTo>
                <a:lnTo>
                  <a:pt x="210040" y="554932"/>
                </a:lnTo>
                <a:lnTo>
                  <a:pt x="185818" y="592576"/>
                </a:lnTo>
                <a:lnTo>
                  <a:pt x="162923" y="631129"/>
                </a:lnTo>
                <a:lnTo>
                  <a:pt x="141390" y="670558"/>
                </a:lnTo>
                <a:lnTo>
                  <a:pt x="121250" y="710831"/>
                </a:lnTo>
                <a:lnTo>
                  <a:pt x="102535" y="751915"/>
                </a:lnTo>
                <a:lnTo>
                  <a:pt x="85278" y="793778"/>
                </a:lnTo>
                <a:lnTo>
                  <a:pt x="69512" y="836389"/>
                </a:lnTo>
                <a:lnTo>
                  <a:pt x="55267" y="879713"/>
                </a:lnTo>
                <a:lnTo>
                  <a:pt x="42578" y="923720"/>
                </a:lnTo>
                <a:lnTo>
                  <a:pt x="31476" y="968377"/>
                </a:lnTo>
                <a:lnTo>
                  <a:pt x="21993" y="1013651"/>
                </a:lnTo>
                <a:lnTo>
                  <a:pt x="14161" y="1059511"/>
                </a:lnTo>
                <a:lnTo>
                  <a:pt x="8014" y="1105924"/>
                </a:lnTo>
                <a:lnTo>
                  <a:pt x="3583" y="1152857"/>
                </a:lnTo>
                <a:lnTo>
                  <a:pt x="901" y="1200278"/>
                </a:lnTo>
                <a:lnTo>
                  <a:pt x="0" y="1248155"/>
                </a:lnTo>
                <a:lnTo>
                  <a:pt x="901" y="1296033"/>
                </a:lnTo>
                <a:lnTo>
                  <a:pt x="3583" y="1343454"/>
                </a:lnTo>
                <a:lnTo>
                  <a:pt x="8014" y="1390387"/>
                </a:lnTo>
                <a:lnTo>
                  <a:pt x="14161" y="1436800"/>
                </a:lnTo>
                <a:lnTo>
                  <a:pt x="21993" y="1482660"/>
                </a:lnTo>
                <a:lnTo>
                  <a:pt x="31476" y="1527934"/>
                </a:lnTo>
                <a:lnTo>
                  <a:pt x="42578" y="1572591"/>
                </a:lnTo>
                <a:lnTo>
                  <a:pt x="55267" y="1616598"/>
                </a:lnTo>
                <a:lnTo>
                  <a:pt x="69512" y="1659922"/>
                </a:lnTo>
                <a:lnTo>
                  <a:pt x="85278" y="1702533"/>
                </a:lnTo>
                <a:lnTo>
                  <a:pt x="102535" y="1744396"/>
                </a:lnTo>
                <a:lnTo>
                  <a:pt x="121250" y="1785480"/>
                </a:lnTo>
                <a:lnTo>
                  <a:pt x="141390" y="1825753"/>
                </a:lnTo>
                <a:lnTo>
                  <a:pt x="162923" y="1865182"/>
                </a:lnTo>
                <a:lnTo>
                  <a:pt x="185818" y="1903735"/>
                </a:lnTo>
                <a:lnTo>
                  <a:pt x="210040" y="1941379"/>
                </a:lnTo>
                <a:lnTo>
                  <a:pt x="235559" y="1978083"/>
                </a:lnTo>
                <a:lnTo>
                  <a:pt x="262342" y="2013814"/>
                </a:lnTo>
                <a:lnTo>
                  <a:pt x="290357" y="2048539"/>
                </a:lnTo>
                <a:lnTo>
                  <a:pt x="319570" y="2082227"/>
                </a:lnTo>
                <a:lnTo>
                  <a:pt x="349951" y="2114845"/>
                </a:lnTo>
                <a:lnTo>
                  <a:pt x="381466" y="2146360"/>
                </a:lnTo>
                <a:lnTo>
                  <a:pt x="414084" y="2176741"/>
                </a:lnTo>
                <a:lnTo>
                  <a:pt x="447772" y="2205954"/>
                </a:lnTo>
                <a:lnTo>
                  <a:pt x="482497" y="2233969"/>
                </a:lnTo>
                <a:lnTo>
                  <a:pt x="518228" y="2260752"/>
                </a:lnTo>
                <a:lnTo>
                  <a:pt x="554932" y="2286271"/>
                </a:lnTo>
                <a:lnTo>
                  <a:pt x="592576" y="2310493"/>
                </a:lnTo>
                <a:lnTo>
                  <a:pt x="631129" y="2333388"/>
                </a:lnTo>
                <a:lnTo>
                  <a:pt x="670558" y="2354921"/>
                </a:lnTo>
                <a:lnTo>
                  <a:pt x="710831" y="2375061"/>
                </a:lnTo>
                <a:lnTo>
                  <a:pt x="751915" y="2393776"/>
                </a:lnTo>
                <a:lnTo>
                  <a:pt x="793778" y="2411033"/>
                </a:lnTo>
                <a:lnTo>
                  <a:pt x="836389" y="2426799"/>
                </a:lnTo>
                <a:lnTo>
                  <a:pt x="879713" y="2441044"/>
                </a:lnTo>
                <a:lnTo>
                  <a:pt x="923720" y="2453733"/>
                </a:lnTo>
                <a:lnTo>
                  <a:pt x="968377" y="2464835"/>
                </a:lnTo>
                <a:lnTo>
                  <a:pt x="1013651" y="2474318"/>
                </a:lnTo>
                <a:lnTo>
                  <a:pt x="1059511" y="2482150"/>
                </a:lnTo>
                <a:lnTo>
                  <a:pt x="1105924" y="2488297"/>
                </a:lnTo>
                <a:lnTo>
                  <a:pt x="1152857" y="2492728"/>
                </a:lnTo>
                <a:lnTo>
                  <a:pt x="1200278" y="2495410"/>
                </a:lnTo>
                <a:lnTo>
                  <a:pt x="1248156" y="2496312"/>
                </a:lnTo>
                <a:lnTo>
                  <a:pt x="1296033" y="2495410"/>
                </a:lnTo>
                <a:lnTo>
                  <a:pt x="1343454" y="2492728"/>
                </a:lnTo>
                <a:lnTo>
                  <a:pt x="1390387" y="2488297"/>
                </a:lnTo>
                <a:lnTo>
                  <a:pt x="1436800" y="2482150"/>
                </a:lnTo>
                <a:lnTo>
                  <a:pt x="1482660" y="2474318"/>
                </a:lnTo>
                <a:lnTo>
                  <a:pt x="1527934" y="2464835"/>
                </a:lnTo>
                <a:lnTo>
                  <a:pt x="1572591" y="2453733"/>
                </a:lnTo>
                <a:lnTo>
                  <a:pt x="1616598" y="2441044"/>
                </a:lnTo>
                <a:lnTo>
                  <a:pt x="1659922" y="2426799"/>
                </a:lnTo>
                <a:lnTo>
                  <a:pt x="1702533" y="2411033"/>
                </a:lnTo>
                <a:lnTo>
                  <a:pt x="1744396" y="2393776"/>
                </a:lnTo>
                <a:lnTo>
                  <a:pt x="1785480" y="2375061"/>
                </a:lnTo>
                <a:lnTo>
                  <a:pt x="1825753" y="2354921"/>
                </a:lnTo>
                <a:lnTo>
                  <a:pt x="1865182" y="2333388"/>
                </a:lnTo>
                <a:lnTo>
                  <a:pt x="1903735" y="2310493"/>
                </a:lnTo>
                <a:lnTo>
                  <a:pt x="1941379" y="2286271"/>
                </a:lnTo>
                <a:lnTo>
                  <a:pt x="1978083" y="2260752"/>
                </a:lnTo>
                <a:lnTo>
                  <a:pt x="2013814" y="2233969"/>
                </a:lnTo>
                <a:lnTo>
                  <a:pt x="2048539" y="2205954"/>
                </a:lnTo>
                <a:lnTo>
                  <a:pt x="2082227" y="2176741"/>
                </a:lnTo>
                <a:lnTo>
                  <a:pt x="2114845" y="2146360"/>
                </a:lnTo>
                <a:lnTo>
                  <a:pt x="2146360" y="2114845"/>
                </a:lnTo>
                <a:lnTo>
                  <a:pt x="2176741" y="2082227"/>
                </a:lnTo>
                <a:lnTo>
                  <a:pt x="2205954" y="2048539"/>
                </a:lnTo>
                <a:lnTo>
                  <a:pt x="2233969" y="2013814"/>
                </a:lnTo>
                <a:lnTo>
                  <a:pt x="2260752" y="1978083"/>
                </a:lnTo>
                <a:lnTo>
                  <a:pt x="2286271" y="1941379"/>
                </a:lnTo>
                <a:lnTo>
                  <a:pt x="2310493" y="1903735"/>
                </a:lnTo>
                <a:lnTo>
                  <a:pt x="2333388" y="1865182"/>
                </a:lnTo>
                <a:lnTo>
                  <a:pt x="2354921" y="1825753"/>
                </a:lnTo>
                <a:lnTo>
                  <a:pt x="2375061" y="1785480"/>
                </a:lnTo>
                <a:lnTo>
                  <a:pt x="2393776" y="1744396"/>
                </a:lnTo>
                <a:lnTo>
                  <a:pt x="2411033" y="1702533"/>
                </a:lnTo>
                <a:lnTo>
                  <a:pt x="2426799" y="1659922"/>
                </a:lnTo>
                <a:lnTo>
                  <a:pt x="2441044" y="1616598"/>
                </a:lnTo>
                <a:lnTo>
                  <a:pt x="2453733" y="1572591"/>
                </a:lnTo>
                <a:lnTo>
                  <a:pt x="2464835" y="1527934"/>
                </a:lnTo>
                <a:lnTo>
                  <a:pt x="2474318" y="1482660"/>
                </a:lnTo>
                <a:lnTo>
                  <a:pt x="2482150" y="1436800"/>
                </a:lnTo>
                <a:lnTo>
                  <a:pt x="2488297" y="1390387"/>
                </a:lnTo>
                <a:lnTo>
                  <a:pt x="2492728" y="1343454"/>
                </a:lnTo>
                <a:lnTo>
                  <a:pt x="2495410" y="1296033"/>
                </a:lnTo>
                <a:lnTo>
                  <a:pt x="2496312" y="1248155"/>
                </a:lnTo>
                <a:lnTo>
                  <a:pt x="2495410" y="1200278"/>
                </a:lnTo>
                <a:lnTo>
                  <a:pt x="2492728" y="1152857"/>
                </a:lnTo>
                <a:lnTo>
                  <a:pt x="2488297" y="1105924"/>
                </a:lnTo>
                <a:lnTo>
                  <a:pt x="2482150" y="1059511"/>
                </a:lnTo>
                <a:lnTo>
                  <a:pt x="2474318" y="1013651"/>
                </a:lnTo>
                <a:lnTo>
                  <a:pt x="2464835" y="968377"/>
                </a:lnTo>
                <a:lnTo>
                  <a:pt x="2453733" y="923720"/>
                </a:lnTo>
                <a:lnTo>
                  <a:pt x="2441044" y="879713"/>
                </a:lnTo>
                <a:lnTo>
                  <a:pt x="2426799" y="836389"/>
                </a:lnTo>
                <a:lnTo>
                  <a:pt x="2411033" y="793778"/>
                </a:lnTo>
                <a:lnTo>
                  <a:pt x="2393776" y="751915"/>
                </a:lnTo>
                <a:lnTo>
                  <a:pt x="2375061" y="710831"/>
                </a:lnTo>
                <a:lnTo>
                  <a:pt x="2354921" y="670558"/>
                </a:lnTo>
                <a:lnTo>
                  <a:pt x="2333388" y="631129"/>
                </a:lnTo>
                <a:lnTo>
                  <a:pt x="2310493" y="592576"/>
                </a:lnTo>
                <a:lnTo>
                  <a:pt x="2286271" y="554932"/>
                </a:lnTo>
                <a:lnTo>
                  <a:pt x="2260752" y="518228"/>
                </a:lnTo>
                <a:lnTo>
                  <a:pt x="2233969" y="482497"/>
                </a:lnTo>
                <a:lnTo>
                  <a:pt x="2205954" y="447772"/>
                </a:lnTo>
                <a:lnTo>
                  <a:pt x="2176741" y="414084"/>
                </a:lnTo>
                <a:lnTo>
                  <a:pt x="2146360" y="381466"/>
                </a:lnTo>
                <a:lnTo>
                  <a:pt x="2114845" y="349951"/>
                </a:lnTo>
                <a:lnTo>
                  <a:pt x="2082227" y="319570"/>
                </a:lnTo>
                <a:lnTo>
                  <a:pt x="2048539" y="290357"/>
                </a:lnTo>
                <a:lnTo>
                  <a:pt x="2013814" y="262342"/>
                </a:lnTo>
                <a:lnTo>
                  <a:pt x="1978083" y="235559"/>
                </a:lnTo>
                <a:lnTo>
                  <a:pt x="1941379" y="210040"/>
                </a:lnTo>
                <a:lnTo>
                  <a:pt x="1903735" y="185818"/>
                </a:lnTo>
                <a:lnTo>
                  <a:pt x="1865182" y="162923"/>
                </a:lnTo>
                <a:lnTo>
                  <a:pt x="1825753" y="141390"/>
                </a:lnTo>
                <a:lnTo>
                  <a:pt x="1785480" y="121250"/>
                </a:lnTo>
                <a:lnTo>
                  <a:pt x="1744396" y="102535"/>
                </a:lnTo>
                <a:lnTo>
                  <a:pt x="1702533" y="85278"/>
                </a:lnTo>
                <a:lnTo>
                  <a:pt x="1659922" y="69512"/>
                </a:lnTo>
                <a:lnTo>
                  <a:pt x="1616598" y="55267"/>
                </a:lnTo>
                <a:lnTo>
                  <a:pt x="1572591" y="42578"/>
                </a:lnTo>
                <a:lnTo>
                  <a:pt x="1527934" y="31476"/>
                </a:lnTo>
                <a:lnTo>
                  <a:pt x="1482660" y="21993"/>
                </a:lnTo>
                <a:lnTo>
                  <a:pt x="1436800" y="14161"/>
                </a:lnTo>
                <a:lnTo>
                  <a:pt x="1390387" y="8014"/>
                </a:lnTo>
                <a:lnTo>
                  <a:pt x="1343454" y="3583"/>
                </a:lnTo>
                <a:lnTo>
                  <a:pt x="1296033" y="901"/>
                </a:lnTo>
                <a:lnTo>
                  <a:pt x="1248156" y="0"/>
                </a:lnTo>
                <a:close/>
              </a:path>
            </a:pathLst>
          </a:custGeom>
          <a:solidFill>
            <a:srgbClr val="DCE6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43445" y="3537661"/>
            <a:ext cx="2018030" cy="1504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670"/>
              </a:lnSpc>
              <a:spcBef>
                <a:spcPts val="105"/>
              </a:spcBef>
            </a:pPr>
            <a:r>
              <a:rPr sz="5000" spc="-505" dirty="0">
                <a:solidFill>
                  <a:srgbClr val="004183"/>
                </a:solidFill>
                <a:latin typeface="Arial"/>
                <a:cs typeface="Arial"/>
              </a:rPr>
              <a:t>50%</a:t>
            </a:r>
            <a:endParaRPr sz="5000">
              <a:latin typeface="Arial"/>
              <a:cs typeface="Arial"/>
            </a:endParaRPr>
          </a:p>
          <a:p>
            <a:pPr algn="ctr">
              <a:lnSpc>
                <a:spcPts val="1770"/>
              </a:lnSpc>
            </a:pPr>
            <a:r>
              <a:rPr sz="1750" dirty="0">
                <a:solidFill>
                  <a:srgbClr val="004183"/>
                </a:solidFill>
                <a:latin typeface="Arial"/>
                <a:cs typeface="Arial"/>
              </a:rPr>
              <a:t>of</a:t>
            </a:r>
            <a:r>
              <a:rPr sz="1750" spc="-9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004183"/>
                </a:solidFill>
                <a:latin typeface="Arial"/>
                <a:cs typeface="Arial"/>
              </a:rPr>
              <a:t>all</a:t>
            </a:r>
            <a:r>
              <a:rPr sz="1750" spc="-10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004183"/>
                </a:solidFill>
                <a:latin typeface="Arial"/>
                <a:cs typeface="Arial"/>
              </a:rPr>
              <a:t>employees</a:t>
            </a:r>
            <a:endParaRPr sz="17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750" dirty="0">
                <a:solidFill>
                  <a:srgbClr val="004183"/>
                </a:solidFill>
                <a:latin typeface="Arial"/>
                <a:cs typeface="Arial"/>
              </a:rPr>
              <a:t>will</a:t>
            </a:r>
            <a:r>
              <a:rPr sz="1750" spc="-10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004183"/>
                </a:solidFill>
                <a:latin typeface="Arial"/>
                <a:cs typeface="Arial"/>
              </a:rPr>
              <a:t>require</a:t>
            </a:r>
            <a:r>
              <a:rPr sz="1750" spc="-8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004183"/>
                </a:solidFill>
                <a:latin typeface="Arial"/>
                <a:cs typeface="Arial"/>
              </a:rPr>
              <a:t>significant </a:t>
            </a:r>
            <a:r>
              <a:rPr sz="1750" spc="-70" dirty="0">
                <a:solidFill>
                  <a:srgbClr val="004183"/>
                </a:solidFill>
                <a:latin typeface="Arial"/>
                <a:cs typeface="Arial"/>
              </a:rPr>
              <a:t>up </a:t>
            </a:r>
            <a:r>
              <a:rPr sz="1750" spc="-60" dirty="0">
                <a:solidFill>
                  <a:srgbClr val="004183"/>
                </a:solidFill>
                <a:latin typeface="Arial"/>
                <a:cs typeface="Arial"/>
              </a:rPr>
              <a:t>skilling</a:t>
            </a:r>
            <a:r>
              <a:rPr sz="1750" spc="-8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85" dirty="0">
                <a:solidFill>
                  <a:srgbClr val="004183"/>
                </a:solidFill>
                <a:latin typeface="Arial"/>
                <a:cs typeface="Arial"/>
              </a:rPr>
              <a:t>by</a:t>
            </a:r>
            <a:r>
              <a:rPr sz="1750" spc="-7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004183"/>
                </a:solidFill>
                <a:latin typeface="Arial"/>
                <a:cs typeface="Arial"/>
              </a:rPr>
              <a:t>2025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25356" y="3054095"/>
            <a:ext cx="2496820" cy="2496820"/>
          </a:xfrm>
          <a:custGeom>
            <a:avLst/>
            <a:gdLst/>
            <a:ahLst/>
            <a:cxnLst/>
            <a:rect l="l" t="t" r="r" b="b"/>
            <a:pathLst>
              <a:path w="2496820" h="2496820">
                <a:moveTo>
                  <a:pt x="1248155" y="0"/>
                </a:moveTo>
                <a:lnTo>
                  <a:pt x="1200278" y="901"/>
                </a:lnTo>
                <a:lnTo>
                  <a:pt x="1152857" y="3583"/>
                </a:lnTo>
                <a:lnTo>
                  <a:pt x="1105924" y="8014"/>
                </a:lnTo>
                <a:lnTo>
                  <a:pt x="1059511" y="14161"/>
                </a:lnTo>
                <a:lnTo>
                  <a:pt x="1013651" y="21993"/>
                </a:lnTo>
                <a:lnTo>
                  <a:pt x="968377" y="31476"/>
                </a:lnTo>
                <a:lnTo>
                  <a:pt x="923720" y="42578"/>
                </a:lnTo>
                <a:lnTo>
                  <a:pt x="879713" y="55267"/>
                </a:lnTo>
                <a:lnTo>
                  <a:pt x="836389" y="69512"/>
                </a:lnTo>
                <a:lnTo>
                  <a:pt x="793778" y="85278"/>
                </a:lnTo>
                <a:lnTo>
                  <a:pt x="751915" y="102535"/>
                </a:lnTo>
                <a:lnTo>
                  <a:pt x="710831" y="121250"/>
                </a:lnTo>
                <a:lnTo>
                  <a:pt x="670558" y="141390"/>
                </a:lnTo>
                <a:lnTo>
                  <a:pt x="631129" y="162923"/>
                </a:lnTo>
                <a:lnTo>
                  <a:pt x="592576" y="185818"/>
                </a:lnTo>
                <a:lnTo>
                  <a:pt x="554932" y="210040"/>
                </a:lnTo>
                <a:lnTo>
                  <a:pt x="518228" y="235559"/>
                </a:lnTo>
                <a:lnTo>
                  <a:pt x="482497" y="262342"/>
                </a:lnTo>
                <a:lnTo>
                  <a:pt x="447772" y="290357"/>
                </a:lnTo>
                <a:lnTo>
                  <a:pt x="414084" y="319570"/>
                </a:lnTo>
                <a:lnTo>
                  <a:pt x="381466" y="349951"/>
                </a:lnTo>
                <a:lnTo>
                  <a:pt x="349951" y="381466"/>
                </a:lnTo>
                <a:lnTo>
                  <a:pt x="319570" y="414084"/>
                </a:lnTo>
                <a:lnTo>
                  <a:pt x="290357" y="447772"/>
                </a:lnTo>
                <a:lnTo>
                  <a:pt x="262342" y="482497"/>
                </a:lnTo>
                <a:lnTo>
                  <a:pt x="235559" y="518228"/>
                </a:lnTo>
                <a:lnTo>
                  <a:pt x="210040" y="554932"/>
                </a:lnTo>
                <a:lnTo>
                  <a:pt x="185818" y="592576"/>
                </a:lnTo>
                <a:lnTo>
                  <a:pt x="162923" y="631129"/>
                </a:lnTo>
                <a:lnTo>
                  <a:pt x="141390" y="670558"/>
                </a:lnTo>
                <a:lnTo>
                  <a:pt x="121250" y="710831"/>
                </a:lnTo>
                <a:lnTo>
                  <a:pt x="102535" y="751915"/>
                </a:lnTo>
                <a:lnTo>
                  <a:pt x="85278" y="793778"/>
                </a:lnTo>
                <a:lnTo>
                  <a:pt x="69512" y="836389"/>
                </a:lnTo>
                <a:lnTo>
                  <a:pt x="55267" y="879713"/>
                </a:lnTo>
                <a:lnTo>
                  <a:pt x="42578" y="923720"/>
                </a:lnTo>
                <a:lnTo>
                  <a:pt x="31476" y="968377"/>
                </a:lnTo>
                <a:lnTo>
                  <a:pt x="21993" y="1013651"/>
                </a:lnTo>
                <a:lnTo>
                  <a:pt x="14161" y="1059511"/>
                </a:lnTo>
                <a:lnTo>
                  <a:pt x="8014" y="1105924"/>
                </a:lnTo>
                <a:lnTo>
                  <a:pt x="3583" y="1152857"/>
                </a:lnTo>
                <a:lnTo>
                  <a:pt x="901" y="1200278"/>
                </a:lnTo>
                <a:lnTo>
                  <a:pt x="0" y="1248155"/>
                </a:lnTo>
                <a:lnTo>
                  <a:pt x="901" y="1296033"/>
                </a:lnTo>
                <a:lnTo>
                  <a:pt x="3583" y="1343454"/>
                </a:lnTo>
                <a:lnTo>
                  <a:pt x="8014" y="1390387"/>
                </a:lnTo>
                <a:lnTo>
                  <a:pt x="14161" y="1436800"/>
                </a:lnTo>
                <a:lnTo>
                  <a:pt x="21993" y="1482660"/>
                </a:lnTo>
                <a:lnTo>
                  <a:pt x="31476" y="1527934"/>
                </a:lnTo>
                <a:lnTo>
                  <a:pt x="42578" y="1572591"/>
                </a:lnTo>
                <a:lnTo>
                  <a:pt x="55267" y="1616598"/>
                </a:lnTo>
                <a:lnTo>
                  <a:pt x="69512" y="1659922"/>
                </a:lnTo>
                <a:lnTo>
                  <a:pt x="85278" y="1702533"/>
                </a:lnTo>
                <a:lnTo>
                  <a:pt x="102535" y="1744396"/>
                </a:lnTo>
                <a:lnTo>
                  <a:pt x="121250" y="1785480"/>
                </a:lnTo>
                <a:lnTo>
                  <a:pt x="141390" y="1825753"/>
                </a:lnTo>
                <a:lnTo>
                  <a:pt x="162923" y="1865182"/>
                </a:lnTo>
                <a:lnTo>
                  <a:pt x="185818" y="1903735"/>
                </a:lnTo>
                <a:lnTo>
                  <a:pt x="210040" y="1941379"/>
                </a:lnTo>
                <a:lnTo>
                  <a:pt x="235559" y="1978083"/>
                </a:lnTo>
                <a:lnTo>
                  <a:pt x="262342" y="2013814"/>
                </a:lnTo>
                <a:lnTo>
                  <a:pt x="290357" y="2048539"/>
                </a:lnTo>
                <a:lnTo>
                  <a:pt x="319570" y="2082227"/>
                </a:lnTo>
                <a:lnTo>
                  <a:pt x="349951" y="2114845"/>
                </a:lnTo>
                <a:lnTo>
                  <a:pt x="381466" y="2146360"/>
                </a:lnTo>
                <a:lnTo>
                  <a:pt x="414084" y="2176741"/>
                </a:lnTo>
                <a:lnTo>
                  <a:pt x="447772" y="2205954"/>
                </a:lnTo>
                <a:lnTo>
                  <a:pt x="482497" y="2233969"/>
                </a:lnTo>
                <a:lnTo>
                  <a:pt x="518228" y="2260752"/>
                </a:lnTo>
                <a:lnTo>
                  <a:pt x="554932" y="2286271"/>
                </a:lnTo>
                <a:lnTo>
                  <a:pt x="592576" y="2310493"/>
                </a:lnTo>
                <a:lnTo>
                  <a:pt x="631129" y="2333388"/>
                </a:lnTo>
                <a:lnTo>
                  <a:pt x="670558" y="2354921"/>
                </a:lnTo>
                <a:lnTo>
                  <a:pt x="710831" y="2375061"/>
                </a:lnTo>
                <a:lnTo>
                  <a:pt x="751915" y="2393776"/>
                </a:lnTo>
                <a:lnTo>
                  <a:pt x="793778" y="2411033"/>
                </a:lnTo>
                <a:lnTo>
                  <a:pt x="836389" y="2426799"/>
                </a:lnTo>
                <a:lnTo>
                  <a:pt x="879713" y="2441044"/>
                </a:lnTo>
                <a:lnTo>
                  <a:pt x="923720" y="2453733"/>
                </a:lnTo>
                <a:lnTo>
                  <a:pt x="968377" y="2464835"/>
                </a:lnTo>
                <a:lnTo>
                  <a:pt x="1013651" y="2474318"/>
                </a:lnTo>
                <a:lnTo>
                  <a:pt x="1059511" y="2482150"/>
                </a:lnTo>
                <a:lnTo>
                  <a:pt x="1105924" y="2488297"/>
                </a:lnTo>
                <a:lnTo>
                  <a:pt x="1152857" y="2492728"/>
                </a:lnTo>
                <a:lnTo>
                  <a:pt x="1200278" y="2495410"/>
                </a:lnTo>
                <a:lnTo>
                  <a:pt x="1248155" y="2496312"/>
                </a:lnTo>
                <a:lnTo>
                  <a:pt x="1296033" y="2495410"/>
                </a:lnTo>
                <a:lnTo>
                  <a:pt x="1343454" y="2492728"/>
                </a:lnTo>
                <a:lnTo>
                  <a:pt x="1390387" y="2488297"/>
                </a:lnTo>
                <a:lnTo>
                  <a:pt x="1436800" y="2482150"/>
                </a:lnTo>
                <a:lnTo>
                  <a:pt x="1482660" y="2474318"/>
                </a:lnTo>
                <a:lnTo>
                  <a:pt x="1527934" y="2464835"/>
                </a:lnTo>
                <a:lnTo>
                  <a:pt x="1572591" y="2453733"/>
                </a:lnTo>
                <a:lnTo>
                  <a:pt x="1616598" y="2441044"/>
                </a:lnTo>
                <a:lnTo>
                  <a:pt x="1659922" y="2426799"/>
                </a:lnTo>
                <a:lnTo>
                  <a:pt x="1702533" y="2411033"/>
                </a:lnTo>
                <a:lnTo>
                  <a:pt x="1744396" y="2393776"/>
                </a:lnTo>
                <a:lnTo>
                  <a:pt x="1785480" y="2375061"/>
                </a:lnTo>
                <a:lnTo>
                  <a:pt x="1825753" y="2354921"/>
                </a:lnTo>
                <a:lnTo>
                  <a:pt x="1865182" y="2333388"/>
                </a:lnTo>
                <a:lnTo>
                  <a:pt x="1903735" y="2310493"/>
                </a:lnTo>
                <a:lnTo>
                  <a:pt x="1941379" y="2286271"/>
                </a:lnTo>
                <a:lnTo>
                  <a:pt x="1978083" y="2260752"/>
                </a:lnTo>
                <a:lnTo>
                  <a:pt x="2013814" y="2233969"/>
                </a:lnTo>
                <a:lnTo>
                  <a:pt x="2048539" y="2205954"/>
                </a:lnTo>
                <a:lnTo>
                  <a:pt x="2082227" y="2176741"/>
                </a:lnTo>
                <a:lnTo>
                  <a:pt x="2114845" y="2146360"/>
                </a:lnTo>
                <a:lnTo>
                  <a:pt x="2146360" y="2114845"/>
                </a:lnTo>
                <a:lnTo>
                  <a:pt x="2176741" y="2082227"/>
                </a:lnTo>
                <a:lnTo>
                  <a:pt x="2205954" y="2048539"/>
                </a:lnTo>
                <a:lnTo>
                  <a:pt x="2233969" y="2013814"/>
                </a:lnTo>
                <a:lnTo>
                  <a:pt x="2260752" y="1978083"/>
                </a:lnTo>
                <a:lnTo>
                  <a:pt x="2286271" y="1941379"/>
                </a:lnTo>
                <a:lnTo>
                  <a:pt x="2310493" y="1903735"/>
                </a:lnTo>
                <a:lnTo>
                  <a:pt x="2333388" y="1865182"/>
                </a:lnTo>
                <a:lnTo>
                  <a:pt x="2354921" y="1825753"/>
                </a:lnTo>
                <a:lnTo>
                  <a:pt x="2375061" y="1785480"/>
                </a:lnTo>
                <a:lnTo>
                  <a:pt x="2393776" y="1744396"/>
                </a:lnTo>
                <a:lnTo>
                  <a:pt x="2411033" y="1702533"/>
                </a:lnTo>
                <a:lnTo>
                  <a:pt x="2426799" y="1659922"/>
                </a:lnTo>
                <a:lnTo>
                  <a:pt x="2441044" y="1616598"/>
                </a:lnTo>
                <a:lnTo>
                  <a:pt x="2453733" y="1572591"/>
                </a:lnTo>
                <a:lnTo>
                  <a:pt x="2464835" y="1527934"/>
                </a:lnTo>
                <a:lnTo>
                  <a:pt x="2474318" y="1482660"/>
                </a:lnTo>
                <a:lnTo>
                  <a:pt x="2482150" y="1436800"/>
                </a:lnTo>
                <a:lnTo>
                  <a:pt x="2488297" y="1390387"/>
                </a:lnTo>
                <a:lnTo>
                  <a:pt x="2492728" y="1343454"/>
                </a:lnTo>
                <a:lnTo>
                  <a:pt x="2495410" y="1296033"/>
                </a:lnTo>
                <a:lnTo>
                  <a:pt x="2496312" y="1248155"/>
                </a:lnTo>
                <a:lnTo>
                  <a:pt x="2495410" y="1200278"/>
                </a:lnTo>
                <a:lnTo>
                  <a:pt x="2492728" y="1152857"/>
                </a:lnTo>
                <a:lnTo>
                  <a:pt x="2488297" y="1105924"/>
                </a:lnTo>
                <a:lnTo>
                  <a:pt x="2482150" y="1059511"/>
                </a:lnTo>
                <a:lnTo>
                  <a:pt x="2474318" y="1013651"/>
                </a:lnTo>
                <a:lnTo>
                  <a:pt x="2464835" y="968377"/>
                </a:lnTo>
                <a:lnTo>
                  <a:pt x="2453733" y="923720"/>
                </a:lnTo>
                <a:lnTo>
                  <a:pt x="2441044" y="879713"/>
                </a:lnTo>
                <a:lnTo>
                  <a:pt x="2426799" y="836389"/>
                </a:lnTo>
                <a:lnTo>
                  <a:pt x="2411033" y="793778"/>
                </a:lnTo>
                <a:lnTo>
                  <a:pt x="2393776" y="751915"/>
                </a:lnTo>
                <a:lnTo>
                  <a:pt x="2375061" y="710831"/>
                </a:lnTo>
                <a:lnTo>
                  <a:pt x="2354921" y="670558"/>
                </a:lnTo>
                <a:lnTo>
                  <a:pt x="2333388" y="631129"/>
                </a:lnTo>
                <a:lnTo>
                  <a:pt x="2310493" y="592576"/>
                </a:lnTo>
                <a:lnTo>
                  <a:pt x="2286271" y="554932"/>
                </a:lnTo>
                <a:lnTo>
                  <a:pt x="2260752" y="518228"/>
                </a:lnTo>
                <a:lnTo>
                  <a:pt x="2233969" y="482497"/>
                </a:lnTo>
                <a:lnTo>
                  <a:pt x="2205954" y="447772"/>
                </a:lnTo>
                <a:lnTo>
                  <a:pt x="2176741" y="414084"/>
                </a:lnTo>
                <a:lnTo>
                  <a:pt x="2146360" y="381466"/>
                </a:lnTo>
                <a:lnTo>
                  <a:pt x="2114845" y="349951"/>
                </a:lnTo>
                <a:lnTo>
                  <a:pt x="2082227" y="319570"/>
                </a:lnTo>
                <a:lnTo>
                  <a:pt x="2048539" y="290357"/>
                </a:lnTo>
                <a:lnTo>
                  <a:pt x="2013814" y="262342"/>
                </a:lnTo>
                <a:lnTo>
                  <a:pt x="1978083" y="235559"/>
                </a:lnTo>
                <a:lnTo>
                  <a:pt x="1941379" y="210040"/>
                </a:lnTo>
                <a:lnTo>
                  <a:pt x="1903735" y="185818"/>
                </a:lnTo>
                <a:lnTo>
                  <a:pt x="1865182" y="162923"/>
                </a:lnTo>
                <a:lnTo>
                  <a:pt x="1825753" y="141390"/>
                </a:lnTo>
                <a:lnTo>
                  <a:pt x="1785480" y="121250"/>
                </a:lnTo>
                <a:lnTo>
                  <a:pt x="1744396" y="102535"/>
                </a:lnTo>
                <a:lnTo>
                  <a:pt x="1702533" y="85278"/>
                </a:lnTo>
                <a:lnTo>
                  <a:pt x="1659922" y="69512"/>
                </a:lnTo>
                <a:lnTo>
                  <a:pt x="1616598" y="55267"/>
                </a:lnTo>
                <a:lnTo>
                  <a:pt x="1572591" y="42578"/>
                </a:lnTo>
                <a:lnTo>
                  <a:pt x="1527934" y="31476"/>
                </a:lnTo>
                <a:lnTo>
                  <a:pt x="1482660" y="21993"/>
                </a:lnTo>
                <a:lnTo>
                  <a:pt x="1436800" y="14161"/>
                </a:lnTo>
                <a:lnTo>
                  <a:pt x="1390387" y="8014"/>
                </a:lnTo>
                <a:lnTo>
                  <a:pt x="1343454" y="3583"/>
                </a:lnTo>
                <a:lnTo>
                  <a:pt x="1296033" y="901"/>
                </a:lnTo>
                <a:lnTo>
                  <a:pt x="1248155" y="0"/>
                </a:lnTo>
                <a:close/>
              </a:path>
            </a:pathLst>
          </a:custGeom>
          <a:solidFill>
            <a:srgbClr val="DCE6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68967" y="3537661"/>
            <a:ext cx="1607820" cy="1504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ts val="5670"/>
              </a:lnSpc>
              <a:spcBef>
                <a:spcPts val="105"/>
              </a:spcBef>
            </a:pPr>
            <a:r>
              <a:rPr sz="5000" spc="-505" dirty="0">
                <a:solidFill>
                  <a:srgbClr val="004183"/>
                </a:solidFill>
                <a:latin typeface="Arial"/>
                <a:cs typeface="Arial"/>
              </a:rPr>
              <a:t>33%</a:t>
            </a:r>
            <a:endParaRPr sz="5000">
              <a:latin typeface="Arial"/>
              <a:cs typeface="Arial"/>
            </a:endParaRPr>
          </a:p>
          <a:p>
            <a:pPr marL="1270" algn="ctr">
              <a:lnSpc>
                <a:spcPts val="1770"/>
              </a:lnSpc>
            </a:pPr>
            <a:r>
              <a:rPr sz="1750" dirty="0">
                <a:solidFill>
                  <a:srgbClr val="004183"/>
                </a:solidFill>
                <a:latin typeface="Arial"/>
                <a:cs typeface="Arial"/>
              </a:rPr>
              <a:t>of</a:t>
            </a:r>
            <a:r>
              <a:rPr sz="1750" spc="-9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80" dirty="0">
                <a:solidFill>
                  <a:srgbClr val="004183"/>
                </a:solidFill>
                <a:latin typeface="Arial"/>
                <a:cs typeface="Arial"/>
              </a:rPr>
              <a:t>core</a:t>
            </a:r>
            <a:r>
              <a:rPr sz="1750" spc="-8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004183"/>
                </a:solidFill>
                <a:latin typeface="Arial"/>
                <a:cs typeface="Arial"/>
              </a:rPr>
              <a:t>job</a:t>
            </a:r>
            <a:r>
              <a:rPr sz="1750" spc="-9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004183"/>
                </a:solidFill>
                <a:latin typeface="Arial"/>
                <a:cs typeface="Arial"/>
              </a:rPr>
              <a:t>skills</a:t>
            </a:r>
            <a:endParaRPr sz="17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750" dirty="0">
                <a:solidFill>
                  <a:srgbClr val="004183"/>
                </a:solidFill>
                <a:latin typeface="Arial"/>
                <a:cs typeface="Arial"/>
              </a:rPr>
              <a:t>will</a:t>
            </a:r>
            <a:r>
              <a:rPr sz="1750" spc="-10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114" dirty="0">
                <a:solidFill>
                  <a:srgbClr val="004183"/>
                </a:solidFill>
                <a:latin typeface="Arial"/>
                <a:cs typeface="Arial"/>
              </a:rPr>
              <a:t>change</a:t>
            </a:r>
            <a:r>
              <a:rPr sz="1750" spc="-8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004183"/>
                </a:solidFill>
                <a:latin typeface="Arial"/>
                <a:cs typeface="Arial"/>
              </a:rPr>
              <a:t>in</a:t>
            </a:r>
            <a:r>
              <a:rPr sz="1750" spc="-8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004183"/>
                </a:solidFill>
                <a:latin typeface="Arial"/>
                <a:cs typeface="Arial"/>
              </a:rPr>
              <a:t>the </a:t>
            </a:r>
            <a:r>
              <a:rPr sz="1750" spc="-60" dirty="0">
                <a:solidFill>
                  <a:srgbClr val="004183"/>
                </a:solidFill>
                <a:latin typeface="Arial"/>
                <a:cs typeface="Arial"/>
              </a:rPr>
              <a:t>next</a:t>
            </a:r>
            <a:r>
              <a:rPr sz="1750" spc="-70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95" dirty="0">
                <a:solidFill>
                  <a:srgbClr val="004183"/>
                </a:solidFill>
                <a:latin typeface="Arial"/>
                <a:cs typeface="Arial"/>
              </a:rPr>
              <a:t>5</a:t>
            </a:r>
            <a:r>
              <a:rPr sz="1750" spc="-75" dirty="0">
                <a:solidFill>
                  <a:srgbClr val="004183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004183"/>
                </a:solidFill>
                <a:latin typeface="Arial"/>
                <a:cs typeface="Arial"/>
              </a:rPr>
              <a:t>years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2271" y="6117132"/>
            <a:ext cx="23761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0" dirty="0">
                <a:solidFill>
                  <a:srgbClr val="556879"/>
                </a:solidFill>
                <a:latin typeface="Arial"/>
                <a:cs typeface="Arial"/>
              </a:rPr>
              <a:t>LinkedIn</a:t>
            </a:r>
            <a:r>
              <a:rPr sz="1100" spc="-35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55" dirty="0">
                <a:solidFill>
                  <a:srgbClr val="556879"/>
                </a:solidFill>
                <a:latin typeface="Arial"/>
                <a:cs typeface="Arial"/>
              </a:rPr>
              <a:t>economic</a:t>
            </a:r>
            <a:r>
              <a:rPr sz="1100" spc="-35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60" dirty="0">
                <a:solidFill>
                  <a:srgbClr val="556879"/>
                </a:solidFill>
                <a:latin typeface="Arial"/>
                <a:cs typeface="Arial"/>
              </a:rPr>
              <a:t>graph</a:t>
            </a:r>
            <a:r>
              <a:rPr sz="1100" spc="-1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556879"/>
                </a:solidFill>
                <a:latin typeface="Arial"/>
                <a:cs typeface="Arial"/>
              </a:rPr>
              <a:t>data</a:t>
            </a:r>
            <a:r>
              <a:rPr sz="1100" spc="-1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55" dirty="0">
                <a:solidFill>
                  <a:srgbClr val="556879"/>
                </a:solidFill>
                <a:latin typeface="Arial"/>
                <a:cs typeface="Arial"/>
              </a:rPr>
              <a:t>2015-</a:t>
            </a:r>
            <a:r>
              <a:rPr sz="1100" spc="-20" dirty="0">
                <a:solidFill>
                  <a:srgbClr val="556879"/>
                </a:solidFill>
                <a:latin typeface="Arial"/>
                <a:cs typeface="Arial"/>
              </a:rPr>
              <a:t>2021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89319" y="6117132"/>
            <a:ext cx="30143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556879"/>
                </a:solidFill>
                <a:latin typeface="Arial"/>
                <a:cs typeface="Arial"/>
              </a:rPr>
              <a:t>World</a:t>
            </a:r>
            <a:r>
              <a:rPr sz="1100" spc="-5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75" dirty="0">
                <a:solidFill>
                  <a:srgbClr val="556879"/>
                </a:solidFill>
                <a:latin typeface="Arial"/>
                <a:cs typeface="Arial"/>
              </a:rPr>
              <a:t>Economic</a:t>
            </a:r>
            <a:r>
              <a:rPr sz="1100" spc="-7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60" dirty="0">
                <a:solidFill>
                  <a:srgbClr val="556879"/>
                </a:solidFill>
                <a:latin typeface="Arial"/>
                <a:cs typeface="Arial"/>
              </a:rPr>
              <a:t>Forum</a:t>
            </a:r>
            <a:r>
              <a:rPr sz="1100" spc="-35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556879"/>
                </a:solidFill>
                <a:latin typeface="Arial"/>
                <a:cs typeface="Arial"/>
              </a:rPr>
              <a:t>“Future</a:t>
            </a:r>
            <a:r>
              <a:rPr sz="1100" spc="-4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56879"/>
                </a:solidFill>
                <a:latin typeface="Arial"/>
                <a:cs typeface="Arial"/>
              </a:rPr>
              <a:t>of</a:t>
            </a:r>
            <a:r>
              <a:rPr sz="1100" spc="-3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70" dirty="0">
                <a:solidFill>
                  <a:srgbClr val="556879"/>
                </a:solidFill>
                <a:latin typeface="Arial"/>
                <a:cs typeface="Arial"/>
              </a:rPr>
              <a:t>Jobs”</a:t>
            </a:r>
            <a:r>
              <a:rPr sz="1100" spc="-35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556879"/>
                </a:solidFill>
                <a:latin typeface="Arial"/>
                <a:cs typeface="Arial"/>
              </a:rPr>
              <a:t>report</a:t>
            </a:r>
            <a:r>
              <a:rPr sz="1100" spc="-40" dirty="0">
                <a:solidFill>
                  <a:srgbClr val="556879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556879"/>
                </a:solidFill>
                <a:latin typeface="Arial"/>
                <a:cs typeface="Arial"/>
              </a:rPr>
              <a:t>2020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79" y="2566416"/>
            <a:ext cx="5739384" cy="33634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DF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380" y="2464307"/>
            <a:ext cx="3182620" cy="3057525"/>
          </a:xfrm>
          <a:custGeom>
            <a:avLst/>
            <a:gdLst/>
            <a:ahLst/>
            <a:cxnLst/>
            <a:rect l="l" t="t" r="r" b="b"/>
            <a:pathLst>
              <a:path w="3182620" h="3057525">
                <a:moveTo>
                  <a:pt x="1591056" y="0"/>
                </a:moveTo>
                <a:lnTo>
                  <a:pt x="1541498" y="727"/>
                </a:lnTo>
                <a:lnTo>
                  <a:pt x="1492319" y="2895"/>
                </a:lnTo>
                <a:lnTo>
                  <a:pt x="1443538" y="6483"/>
                </a:lnTo>
                <a:lnTo>
                  <a:pt x="1395179" y="11469"/>
                </a:lnTo>
                <a:lnTo>
                  <a:pt x="1347264" y="17832"/>
                </a:lnTo>
                <a:lnTo>
                  <a:pt x="1299813" y="25552"/>
                </a:lnTo>
                <a:lnTo>
                  <a:pt x="1252851" y="34607"/>
                </a:lnTo>
                <a:lnTo>
                  <a:pt x="1206397" y="44975"/>
                </a:lnTo>
                <a:lnTo>
                  <a:pt x="1160475" y="56637"/>
                </a:lnTo>
                <a:lnTo>
                  <a:pt x="1115106" y="69569"/>
                </a:lnTo>
                <a:lnTo>
                  <a:pt x="1070313" y="83753"/>
                </a:lnTo>
                <a:lnTo>
                  <a:pt x="1026117" y="99165"/>
                </a:lnTo>
                <a:lnTo>
                  <a:pt x="982541" y="115786"/>
                </a:lnTo>
                <a:lnTo>
                  <a:pt x="939606" y="133594"/>
                </a:lnTo>
                <a:lnTo>
                  <a:pt x="897334" y="152568"/>
                </a:lnTo>
                <a:lnTo>
                  <a:pt x="855748" y="172686"/>
                </a:lnTo>
                <a:lnTo>
                  <a:pt x="814869" y="193928"/>
                </a:lnTo>
                <a:lnTo>
                  <a:pt x="774720" y="216272"/>
                </a:lnTo>
                <a:lnTo>
                  <a:pt x="735322" y="239698"/>
                </a:lnTo>
                <a:lnTo>
                  <a:pt x="696697" y="264184"/>
                </a:lnTo>
                <a:lnTo>
                  <a:pt x="658868" y="289708"/>
                </a:lnTo>
                <a:lnTo>
                  <a:pt x="621857" y="316251"/>
                </a:lnTo>
                <a:lnTo>
                  <a:pt x="585684" y="343790"/>
                </a:lnTo>
                <a:lnTo>
                  <a:pt x="550374" y="372305"/>
                </a:lnTo>
                <a:lnTo>
                  <a:pt x="515946" y="401775"/>
                </a:lnTo>
                <a:lnTo>
                  <a:pt x="482425" y="432177"/>
                </a:lnTo>
                <a:lnTo>
                  <a:pt x="449830" y="463492"/>
                </a:lnTo>
                <a:lnTo>
                  <a:pt x="418185" y="495698"/>
                </a:lnTo>
                <a:lnTo>
                  <a:pt x="387512" y="528774"/>
                </a:lnTo>
                <a:lnTo>
                  <a:pt x="357832" y="562698"/>
                </a:lnTo>
                <a:lnTo>
                  <a:pt x="329168" y="597450"/>
                </a:lnTo>
                <a:lnTo>
                  <a:pt x="301541" y="633008"/>
                </a:lnTo>
                <a:lnTo>
                  <a:pt x="274973" y="669352"/>
                </a:lnTo>
                <a:lnTo>
                  <a:pt x="249487" y="706460"/>
                </a:lnTo>
                <a:lnTo>
                  <a:pt x="225104" y="744310"/>
                </a:lnTo>
                <a:lnTo>
                  <a:pt x="201847" y="782883"/>
                </a:lnTo>
                <a:lnTo>
                  <a:pt x="179738" y="822156"/>
                </a:lnTo>
                <a:lnTo>
                  <a:pt x="158798" y="862109"/>
                </a:lnTo>
                <a:lnTo>
                  <a:pt x="139049" y="902721"/>
                </a:lnTo>
                <a:lnTo>
                  <a:pt x="120514" y="943969"/>
                </a:lnTo>
                <a:lnTo>
                  <a:pt x="103215" y="985834"/>
                </a:lnTo>
                <a:lnTo>
                  <a:pt x="87173" y="1028293"/>
                </a:lnTo>
                <a:lnTo>
                  <a:pt x="72410" y="1071327"/>
                </a:lnTo>
                <a:lnTo>
                  <a:pt x="58949" y="1114913"/>
                </a:lnTo>
                <a:lnTo>
                  <a:pt x="46812" y="1159031"/>
                </a:lnTo>
                <a:lnTo>
                  <a:pt x="36020" y="1203659"/>
                </a:lnTo>
                <a:lnTo>
                  <a:pt x="26595" y="1248776"/>
                </a:lnTo>
                <a:lnTo>
                  <a:pt x="18561" y="1294362"/>
                </a:lnTo>
                <a:lnTo>
                  <a:pt x="11937" y="1340395"/>
                </a:lnTo>
                <a:lnTo>
                  <a:pt x="6747" y="1386853"/>
                </a:lnTo>
                <a:lnTo>
                  <a:pt x="3013" y="1433716"/>
                </a:lnTo>
                <a:lnTo>
                  <a:pt x="757" y="1480963"/>
                </a:lnTo>
                <a:lnTo>
                  <a:pt x="0" y="1528571"/>
                </a:lnTo>
                <a:lnTo>
                  <a:pt x="757" y="1576180"/>
                </a:lnTo>
                <a:lnTo>
                  <a:pt x="3013" y="1623427"/>
                </a:lnTo>
                <a:lnTo>
                  <a:pt x="6747" y="1670290"/>
                </a:lnTo>
                <a:lnTo>
                  <a:pt x="11937" y="1716748"/>
                </a:lnTo>
                <a:lnTo>
                  <a:pt x="18561" y="1762781"/>
                </a:lnTo>
                <a:lnTo>
                  <a:pt x="26595" y="1808367"/>
                </a:lnTo>
                <a:lnTo>
                  <a:pt x="36020" y="1853484"/>
                </a:lnTo>
                <a:lnTo>
                  <a:pt x="46812" y="1898112"/>
                </a:lnTo>
                <a:lnTo>
                  <a:pt x="58949" y="1942230"/>
                </a:lnTo>
                <a:lnTo>
                  <a:pt x="72410" y="1985816"/>
                </a:lnTo>
                <a:lnTo>
                  <a:pt x="87173" y="2028850"/>
                </a:lnTo>
                <a:lnTo>
                  <a:pt x="103215" y="2071309"/>
                </a:lnTo>
                <a:lnTo>
                  <a:pt x="120514" y="2113174"/>
                </a:lnTo>
                <a:lnTo>
                  <a:pt x="139049" y="2154422"/>
                </a:lnTo>
                <a:lnTo>
                  <a:pt x="158798" y="2195034"/>
                </a:lnTo>
                <a:lnTo>
                  <a:pt x="179738" y="2234987"/>
                </a:lnTo>
                <a:lnTo>
                  <a:pt x="201847" y="2274260"/>
                </a:lnTo>
                <a:lnTo>
                  <a:pt x="225104" y="2312833"/>
                </a:lnTo>
                <a:lnTo>
                  <a:pt x="249487" y="2350683"/>
                </a:lnTo>
                <a:lnTo>
                  <a:pt x="274973" y="2387791"/>
                </a:lnTo>
                <a:lnTo>
                  <a:pt x="301541" y="2424135"/>
                </a:lnTo>
                <a:lnTo>
                  <a:pt x="329168" y="2459693"/>
                </a:lnTo>
                <a:lnTo>
                  <a:pt x="357832" y="2494445"/>
                </a:lnTo>
                <a:lnTo>
                  <a:pt x="387512" y="2528369"/>
                </a:lnTo>
                <a:lnTo>
                  <a:pt x="418185" y="2561445"/>
                </a:lnTo>
                <a:lnTo>
                  <a:pt x="449830" y="2593651"/>
                </a:lnTo>
                <a:lnTo>
                  <a:pt x="482425" y="2624966"/>
                </a:lnTo>
                <a:lnTo>
                  <a:pt x="515946" y="2655368"/>
                </a:lnTo>
                <a:lnTo>
                  <a:pt x="550374" y="2684838"/>
                </a:lnTo>
                <a:lnTo>
                  <a:pt x="585684" y="2713353"/>
                </a:lnTo>
                <a:lnTo>
                  <a:pt x="621857" y="2740892"/>
                </a:lnTo>
                <a:lnTo>
                  <a:pt x="658868" y="2767435"/>
                </a:lnTo>
                <a:lnTo>
                  <a:pt x="696697" y="2792959"/>
                </a:lnTo>
                <a:lnTo>
                  <a:pt x="735322" y="2817445"/>
                </a:lnTo>
                <a:lnTo>
                  <a:pt x="774720" y="2840871"/>
                </a:lnTo>
                <a:lnTo>
                  <a:pt x="814869" y="2863215"/>
                </a:lnTo>
                <a:lnTo>
                  <a:pt x="855748" y="2884457"/>
                </a:lnTo>
                <a:lnTo>
                  <a:pt x="897334" y="2904575"/>
                </a:lnTo>
                <a:lnTo>
                  <a:pt x="939606" y="2923549"/>
                </a:lnTo>
                <a:lnTo>
                  <a:pt x="982541" y="2941357"/>
                </a:lnTo>
                <a:lnTo>
                  <a:pt x="1026117" y="2957978"/>
                </a:lnTo>
                <a:lnTo>
                  <a:pt x="1070313" y="2973390"/>
                </a:lnTo>
                <a:lnTo>
                  <a:pt x="1115106" y="2987574"/>
                </a:lnTo>
                <a:lnTo>
                  <a:pt x="1160475" y="3000506"/>
                </a:lnTo>
                <a:lnTo>
                  <a:pt x="1206397" y="3012168"/>
                </a:lnTo>
                <a:lnTo>
                  <a:pt x="1252851" y="3022536"/>
                </a:lnTo>
                <a:lnTo>
                  <a:pt x="1299813" y="3031591"/>
                </a:lnTo>
                <a:lnTo>
                  <a:pt x="1347264" y="3039311"/>
                </a:lnTo>
                <a:lnTo>
                  <a:pt x="1395179" y="3045674"/>
                </a:lnTo>
                <a:lnTo>
                  <a:pt x="1443538" y="3050660"/>
                </a:lnTo>
                <a:lnTo>
                  <a:pt x="1492319" y="3054248"/>
                </a:lnTo>
                <a:lnTo>
                  <a:pt x="1541498" y="3056416"/>
                </a:lnTo>
                <a:lnTo>
                  <a:pt x="1591056" y="3057143"/>
                </a:lnTo>
                <a:lnTo>
                  <a:pt x="1640613" y="3056416"/>
                </a:lnTo>
                <a:lnTo>
                  <a:pt x="1689792" y="3054248"/>
                </a:lnTo>
                <a:lnTo>
                  <a:pt x="1738573" y="3050660"/>
                </a:lnTo>
                <a:lnTo>
                  <a:pt x="1786932" y="3045674"/>
                </a:lnTo>
                <a:lnTo>
                  <a:pt x="1834847" y="3039311"/>
                </a:lnTo>
                <a:lnTo>
                  <a:pt x="1882298" y="3031591"/>
                </a:lnTo>
                <a:lnTo>
                  <a:pt x="1929260" y="3022536"/>
                </a:lnTo>
                <a:lnTo>
                  <a:pt x="1975714" y="3012168"/>
                </a:lnTo>
                <a:lnTo>
                  <a:pt x="2021636" y="3000506"/>
                </a:lnTo>
                <a:lnTo>
                  <a:pt x="2067005" y="2987574"/>
                </a:lnTo>
                <a:lnTo>
                  <a:pt x="2111798" y="2973390"/>
                </a:lnTo>
                <a:lnTo>
                  <a:pt x="2155994" y="2957978"/>
                </a:lnTo>
                <a:lnTo>
                  <a:pt x="2199570" y="2941357"/>
                </a:lnTo>
                <a:lnTo>
                  <a:pt x="2242505" y="2923549"/>
                </a:lnTo>
                <a:lnTo>
                  <a:pt x="2284777" y="2904575"/>
                </a:lnTo>
                <a:lnTo>
                  <a:pt x="2326363" y="2884457"/>
                </a:lnTo>
                <a:lnTo>
                  <a:pt x="2367242" y="2863215"/>
                </a:lnTo>
                <a:lnTo>
                  <a:pt x="2407391" y="2840871"/>
                </a:lnTo>
                <a:lnTo>
                  <a:pt x="2446789" y="2817445"/>
                </a:lnTo>
                <a:lnTo>
                  <a:pt x="2485414" y="2792959"/>
                </a:lnTo>
                <a:lnTo>
                  <a:pt x="2523243" y="2767435"/>
                </a:lnTo>
                <a:lnTo>
                  <a:pt x="2560254" y="2740892"/>
                </a:lnTo>
                <a:lnTo>
                  <a:pt x="2596427" y="2713353"/>
                </a:lnTo>
                <a:lnTo>
                  <a:pt x="2631737" y="2684838"/>
                </a:lnTo>
                <a:lnTo>
                  <a:pt x="2666165" y="2655368"/>
                </a:lnTo>
                <a:lnTo>
                  <a:pt x="2699686" y="2624966"/>
                </a:lnTo>
                <a:lnTo>
                  <a:pt x="2732281" y="2593651"/>
                </a:lnTo>
                <a:lnTo>
                  <a:pt x="2763926" y="2561445"/>
                </a:lnTo>
                <a:lnTo>
                  <a:pt x="2794599" y="2528369"/>
                </a:lnTo>
                <a:lnTo>
                  <a:pt x="2824279" y="2494445"/>
                </a:lnTo>
                <a:lnTo>
                  <a:pt x="2852943" y="2459693"/>
                </a:lnTo>
                <a:lnTo>
                  <a:pt x="2880570" y="2424135"/>
                </a:lnTo>
                <a:lnTo>
                  <a:pt x="2907138" y="2387791"/>
                </a:lnTo>
                <a:lnTo>
                  <a:pt x="2932624" y="2350683"/>
                </a:lnTo>
                <a:lnTo>
                  <a:pt x="2957007" y="2312833"/>
                </a:lnTo>
                <a:lnTo>
                  <a:pt x="2980264" y="2274260"/>
                </a:lnTo>
                <a:lnTo>
                  <a:pt x="3002373" y="2234987"/>
                </a:lnTo>
                <a:lnTo>
                  <a:pt x="3023313" y="2195034"/>
                </a:lnTo>
                <a:lnTo>
                  <a:pt x="3043062" y="2154422"/>
                </a:lnTo>
                <a:lnTo>
                  <a:pt x="3061597" y="2113174"/>
                </a:lnTo>
                <a:lnTo>
                  <a:pt x="3078896" y="2071309"/>
                </a:lnTo>
                <a:lnTo>
                  <a:pt x="3094938" y="2028850"/>
                </a:lnTo>
                <a:lnTo>
                  <a:pt x="3109701" y="1985816"/>
                </a:lnTo>
                <a:lnTo>
                  <a:pt x="3123162" y="1942230"/>
                </a:lnTo>
                <a:lnTo>
                  <a:pt x="3135299" y="1898112"/>
                </a:lnTo>
                <a:lnTo>
                  <a:pt x="3146091" y="1853484"/>
                </a:lnTo>
                <a:lnTo>
                  <a:pt x="3155516" y="1808367"/>
                </a:lnTo>
                <a:lnTo>
                  <a:pt x="3163550" y="1762781"/>
                </a:lnTo>
                <a:lnTo>
                  <a:pt x="3170174" y="1716748"/>
                </a:lnTo>
                <a:lnTo>
                  <a:pt x="3175364" y="1670290"/>
                </a:lnTo>
                <a:lnTo>
                  <a:pt x="3179098" y="1623427"/>
                </a:lnTo>
                <a:lnTo>
                  <a:pt x="3181354" y="1576180"/>
                </a:lnTo>
                <a:lnTo>
                  <a:pt x="3182111" y="1528571"/>
                </a:lnTo>
                <a:lnTo>
                  <a:pt x="3181354" y="1480963"/>
                </a:lnTo>
                <a:lnTo>
                  <a:pt x="3179098" y="1433716"/>
                </a:lnTo>
                <a:lnTo>
                  <a:pt x="3175364" y="1386853"/>
                </a:lnTo>
                <a:lnTo>
                  <a:pt x="3170174" y="1340395"/>
                </a:lnTo>
                <a:lnTo>
                  <a:pt x="3163550" y="1294362"/>
                </a:lnTo>
                <a:lnTo>
                  <a:pt x="3155516" y="1248776"/>
                </a:lnTo>
                <a:lnTo>
                  <a:pt x="3146091" y="1203659"/>
                </a:lnTo>
                <a:lnTo>
                  <a:pt x="3135299" y="1159031"/>
                </a:lnTo>
                <a:lnTo>
                  <a:pt x="3123162" y="1114913"/>
                </a:lnTo>
                <a:lnTo>
                  <a:pt x="3109701" y="1071327"/>
                </a:lnTo>
                <a:lnTo>
                  <a:pt x="3094938" y="1028293"/>
                </a:lnTo>
                <a:lnTo>
                  <a:pt x="3078896" y="985834"/>
                </a:lnTo>
                <a:lnTo>
                  <a:pt x="3061597" y="943969"/>
                </a:lnTo>
                <a:lnTo>
                  <a:pt x="3043062" y="902721"/>
                </a:lnTo>
                <a:lnTo>
                  <a:pt x="3023313" y="862109"/>
                </a:lnTo>
                <a:lnTo>
                  <a:pt x="3002373" y="822156"/>
                </a:lnTo>
                <a:lnTo>
                  <a:pt x="2980264" y="782883"/>
                </a:lnTo>
                <a:lnTo>
                  <a:pt x="2957007" y="744310"/>
                </a:lnTo>
                <a:lnTo>
                  <a:pt x="2932624" y="706460"/>
                </a:lnTo>
                <a:lnTo>
                  <a:pt x="2907138" y="669352"/>
                </a:lnTo>
                <a:lnTo>
                  <a:pt x="2880570" y="633008"/>
                </a:lnTo>
                <a:lnTo>
                  <a:pt x="2852943" y="597450"/>
                </a:lnTo>
                <a:lnTo>
                  <a:pt x="2824279" y="562698"/>
                </a:lnTo>
                <a:lnTo>
                  <a:pt x="2794599" y="528774"/>
                </a:lnTo>
                <a:lnTo>
                  <a:pt x="2763926" y="495698"/>
                </a:lnTo>
                <a:lnTo>
                  <a:pt x="2732281" y="463492"/>
                </a:lnTo>
                <a:lnTo>
                  <a:pt x="2699686" y="432177"/>
                </a:lnTo>
                <a:lnTo>
                  <a:pt x="2666165" y="401775"/>
                </a:lnTo>
                <a:lnTo>
                  <a:pt x="2631737" y="372305"/>
                </a:lnTo>
                <a:lnTo>
                  <a:pt x="2596427" y="343790"/>
                </a:lnTo>
                <a:lnTo>
                  <a:pt x="2560254" y="316251"/>
                </a:lnTo>
                <a:lnTo>
                  <a:pt x="2523243" y="289708"/>
                </a:lnTo>
                <a:lnTo>
                  <a:pt x="2485414" y="264184"/>
                </a:lnTo>
                <a:lnTo>
                  <a:pt x="2446789" y="239698"/>
                </a:lnTo>
                <a:lnTo>
                  <a:pt x="2407391" y="216272"/>
                </a:lnTo>
                <a:lnTo>
                  <a:pt x="2367242" y="193928"/>
                </a:lnTo>
                <a:lnTo>
                  <a:pt x="2326363" y="172686"/>
                </a:lnTo>
                <a:lnTo>
                  <a:pt x="2284777" y="152568"/>
                </a:lnTo>
                <a:lnTo>
                  <a:pt x="2242505" y="133594"/>
                </a:lnTo>
                <a:lnTo>
                  <a:pt x="2199570" y="115786"/>
                </a:lnTo>
                <a:lnTo>
                  <a:pt x="2155994" y="99165"/>
                </a:lnTo>
                <a:lnTo>
                  <a:pt x="2111798" y="83753"/>
                </a:lnTo>
                <a:lnTo>
                  <a:pt x="2067005" y="69569"/>
                </a:lnTo>
                <a:lnTo>
                  <a:pt x="2021636" y="56637"/>
                </a:lnTo>
                <a:lnTo>
                  <a:pt x="1975714" y="44975"/>
                </a:lnTo>
                <a:lnTo>
                  <a:pt x="1929260" y="34607"/>
                </a:lnTo>
                <a:lnTo>
                  <a:pt x="1882298" y="25552"/>
                </a:lnTo>
                <a:lnTo>
                  <a:pt x="1834847" y="17832"/>
                </a:lnTo>
                <a:lnTo>
                  <a:pt x="1786932" y="11469"/>
                </a:lnTo>
                <a:lnTo>
                  <a:pt x="1738573" y="6483"/>
                </a:lnTo>
                <a:lnTo>
                  <a:pt x="1689792" y="2895"/>
                </a:lnTo>
                <a:lnTo>
                  <a:pt x="1640613" y="727"/>
                </a:lnTo>
                <a:lnTo>
                  <a:pt x="1591056" y="0"/>
                </a:lnTo>
                <a:close/>
              </a:path>
            </a:pathLst>
          </a:custGeom>
          <a:solidFill>
            <a:srgbClr val="0966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10994" y="3240396"/>
            <a:ext cx="1468755" cy="13747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5750" spc="-310" dirty="0">
                <a:solidFill>
                  <a:srgbClr val="FCF9F5"/>
                </a:solidFill>
                <a:latin typeface="Arial"/>
                <a:cs typeface="Arial"/>
              </a:rPr>
              <a:t>454k</a:t>
            </a:r>
            <a:endParaRPr sz="575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215"/>
              </a:spcBef>
            </a:pPr>
            <a:r>
              <a:rPr sz="2500" spc="-170" dirty="0">
                <a:solidFill>
                  <a:srgbClr val="FCF9F5"/>
                </a:solidFill>
                <a:latin typeface="Arial"/>
                <a:cs typeface="Arial"/>
              </a:rPr>
              <a:t>Open</a:t>
            </a:r>
            <a:r>
              <a:rPr sz="2500" spc="-105" dirty="0">
                <a:solidFill>
                  <a:srgbClr val="FCF9F5"/>
                </a:solidFill>
                <a:latin typeface="Arial"/>
                <a:cs typeface="Arial"/>
              </a:rPr>
              <a:t> </a:t>
            </a:r>
            <a:r>
              <a:rPr sz="2500" spc="-95" dirty="0">
                <a:solidFill>
                  <a:srgbClr val="FCF9F5"/>
                </a:solidFill>
                <a:latin typeface="Arial"/>
                <a:cs typeface="Arial"/>
              </a:rPr>
              <a:t>Jobs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92752" y="2464307"/>
            <a:ext cx="3013075" cy="3057525"/>
          </a:xfrm>
          <a:custGeom>
            <a:avLst/>
            <a:gdLst/>
            <a:ahLst/>
            <a:cxnLst/>
            <a:rect l="l" t="t" r="r" b="b"/>
            <a:pathLst>
              <a:path w="3013075" h="3057525">
                <a:moveTo>
                  <a:pt x="1506474" y="0"/>
                </a:moveTo>
                <a:lnTo>
                  <a:pt x="1458653" y="755"/>
                </a:lnTo>
                <a:lnTo>
                  <a:pt x="1411204" y="3007"/>
                </a:lnTo>
                <a:lnTo>
                  <a:pt x="1364149" y="6733"/>
                </a:lnTo>
                <a:lnTo>
                  <a:pt x="1317510" y="11910"/>
                </a:lnTo>
                <a:lnTo>
                  <a:pt x="1271308" y="18516"/>
                </a:lnTo>
                <a:lnTo>
                  <a:pt x="1225566" y="26529"/>
                </a:lnTo>
                <a:lnTo>
                  <a:pt x="1180305" y="35927"/>
                </a:lnTo>
                <a:lnTo>
                  <a:pt x="1135549" y="46686"/>
                </a:lnTo>
                <a:lnTo>
                  <a:pt x="1091318" y="58785"/>
                </a:lnTo>
                <a:lnTo>
                  <a:pt x="1047636" y="72201"/>
                </a:lnTo>
                <a:lnTo>
                  <a:pt x="1004523" y="86911"/>
                </a:lnTo>
                <a:lnTo>
                  <a:pt x="962003" y="102894"/>
                </a:lnTo>
                <a:lnTo>
                  <a:pt x="920097" y="120128"/>
                </a:lnTo>
                <a:lnTo>
                  <a:pt x="878827" y="138588"/>
                </a:lnTo>
                <a:lnTo>
                  <a:pt x="838215" y="158254"/>
                </a:lnTo>
                <a:lnTo>
                  <a:pt x="798284" y="179103"/>
                </a:lnTo>
                <a:lnTo>
                  <a:pt x="759055" y="201112"/>
                </a:lnTo>
                <a:lnTo>
                  <a:pt x="720551" y="224260"/>
                </a:lnTo>
                <a:lnTo>
                  <a:pt x="682793" y="248523"/>
                </a:lnTo>
                <a:lnTo>
                  <a:pt x="645804" y="273879"/>
                </a:lnTo>
                <a:lnTo>
                  <a:pt x="609605" y="300306"/>
                </a:lnTo>
                <a:lnTo>
                  <a:pt x="574219" y="327782"/>
                </a:lnTo>
                <a:lnTo>
                  <a:pt x="539669" y="356284"/>
                </a:lnTo>
                <a:lnTo>
                  <a:pt x="505974" y="385789"/>
                </a:lnTo>
                <a:lnTo>
                  <a:pt x="473159" y="416276"/>
                </a:lnTo>
                <a:lnTo>
                  <a:pt x="441245" y="447722"/>
                </a:lnTo>
                <a:lnTo>
                  <a:pt x="410254" y="480105"/>
                </a:lnTo>
                <a:lnTo>
                  <a:pt x="380208" y="513401"/>
                </a:lnTo>
                <a:lnTo>
                  <a:pt x="351129" y="547590"/>
                </a:lnTo>
                <a:lnTo>
                  <a:pt x="323040" y="582648"/>
                </a:lnTo>
                <a:lnTo>
                  <a:pt x="295961" y="618552"/>
                </a:lnTo>
                <a:lnTo>
                  <a:pt x="269916" y="655282"/>
                </a:lnTo>
                <a:lnTo>
                  <a:pt x="244927" y="692814"/>
                </a:lnTo>
                <a:lnTo>
                  <a:pt x="221015" y="731126"/>
                </a:lnTo>
                <a:lnTo>
                  <a:pt x="198202" y="770195"/>
                </a:lnTo>
                <a:lnTo>
                  <a:pt x="176512" y="809999"/>
                </a:lnTo>
                <a:lnTo>
                  <a:pt x="155964" y="850516"/>
                </a:lnTo>
                <a:lnTo>
                  <a:pt x="136583" y="891723"/>
                </a:lnTo>
                <a:lnTo>
                  <a:pt x="118389" y="933598"/>
                </a:lnTo>
                <a:lnTo>
                  <a:pt x="101406" y="976119"/>
                </a:lnTo>
                <a:lnTo>
                  <a:pt x="85654" y="1019263"/>
                </a:lnTo>
                <a:lnTo>
                  <a:pt x="71156" y="1063008"/>
                </a:lnTo>
                <a:lnTo>
                  <a:pt x="57934" y="1107331"/>
                </a:lnTo>
                <a:lnTo>
                  <a:pt x="46010" y="1152210"/>
                </a:lnTo>
                <a:lnTo>
                  <a:pt x="35407" y="1197622"/>
                </a:lnTo>
                <a:lnTo>
                  <a:pt x="26145" y="1243546"/>
                </a:lnTo>
                <a:lnTo>
                  <a:pt x="18248" y="1289959"/>
                </a:lnTo>
                <a:lnTo>
                  <a:pt x="11737" y="1336838"/>
                </a:lnTo>
                <a:lnTo>
                  <a:pt x="6635" y="1384161"/>
                </a:lnTo>
                <a:lnTo>
                  <a:pt x="2963" y="1431906"/>
                </a:lnTo>
                <a:lnTo>
                  <a:pt x="744" y="1480050"/>
                </a:lnTo>
                <a:lnTo>
                  <a:pt x="0" y="1528571"/>
                </a:lnTo>
                <a:lnTo>
                  <a:pt x="744" y="1577093"/>
                </a:lnTo>
                <a:lnTo>
                  <a:pt x="2963" y="1625237"/>
                </a:lnTo>
                <a:lnTo>
                  <a:pt x="6635" y="1672982"/>
                </a:lnTo>
                <a:lnTo>
                  <a:pt x="11737" y="1720305"/>
                </a:lnTo>
                <a:lnTo>
                  <a:pt x="18248" y="1767184"/>
                </a:lnTo>
                <a:lnTo>
                  <a:pt x="26145" y="1813597"/>
                </a:lnTo>
                <a:lnTo>
                  <a:pt x="35407" y="1859521"/>
                </a:lnTo>
                <a:lnTo>
                  <a:pt x="46010" y="1904933"/>
                </a:lnTo>
                <a:lnTo>
                  <a:pt x="57934" y="1949812"/>
                </a:lnTo>
                <a:lnTo>
                  <a:pt x="71156" y="1994135"/>
                </a:lnTo>
                <a:lnTo>
                  <a:pt x="85654" y="2037880"/>
                </a:lnTo>
                <a:lnTo>
                  <a:pt x="101406" y="2081024"/>
                </a:lnTo>
                <a:lnTo>
                  <a:pt x="118389" y="2123545"/>
                </a:lnTo>
                <a:lnTo>
                  <a:pt x="136583" y="2165420"/>
                </a:lnTo>
                <a:lnTo>
                  <a:pt x="155964" y="2206627"/>
                </a:lnTo>
                <a:lnTo>
                  <a:pt x="176512" y="2247144"/>
                </a:lnTo>
                <a:lnTo>
                  <a:pt x="198202" y="2286948"/>
                </a:lnTo>
                <a:lnTo>
                  <a:pt x="221015" y="2326017"/>
                </a:lnTo>
                <a:lnTo>
                  <a:pt x="244927" y="2364329"/>
                </a:lnTo>
                <a:lnTo>
                  <a:pt x="269916" y="2401861"/>
                </a:lnTo>
                <a:lnTo>
                  <a:pt x="295961" y="2438591"/>
                </a:lnTo>
                <a:lnTo>
                  <a:pt x="323040" y="2474495"/>
                </a:lnTo>
                <a:lnTo>
                  <a:pt x="351129" y="2509553"/>
                </a:lnTo>
                <a:lnTo>
                  <a:pt x="380208" y="2543742"/>
                </a:lnTo>
                <a:lnTo>
                  <a:pt x="410254" y="2577038"/>
                </a:lnTo>
                <a:lnTo>
                  <a:pt x="441245" y="2609421"/>
                </a:lnTo>
                <a:lnTo>
                  <a:pt x="473159" y="2640867"/>
                </a:lnTo>
                <a:lnTo>
                  <a:pt x="505974" y="2671354"/>
                </a:lnTo>
                <a:lnTo>
                  <a:pt x="539669" y="2700859"/>
                </a:lnTo>
                <a:lnTo>
                  <a:pt x="574219" y="2729361"/>
                </a:lnTo>
                <a:lnTo>
                  <a:pt x="609605" y="2756837"/>
                </a:lnTo>
                <a:lnTo>
                  <a:pt x="645804" y="2783264"/>
                </a:lnTo>
                <a:lnTo>
                  <a:pt x="682793" y="2808620"/>
                </a:lnTo>
                <a:lnTo>
                  <a:pt x="720551" y="2832883"/>
                </a:lnTo>
                <a:lnTo>
                  <a:pt x="759055" y="2856031"/>
                </a:lnTo>
                <a:lnTo>
                  <a:pt x="798284" y="2878040"/>
                </a:lnTo>
                <a:lnTo>
                  <a:pt x="838215" y="2898889"/>
                </a:lnTo>
                <a:lnTo>
                  <a:pt x="878827" y="2918555"/>
                </a:lnTo>
                <a:lnTo>
                  <a:pt x="920097" y="2937015"/>
                </a:lnTo>
                <a:lnTo>
                  <a:pt x="962003" y="2954249"/>
                </a:lnTo>
                <a:lnTo>
                  <a:pt x="1004523" y="2970232"/>
                </a:lnTo>
                <a:lnTo>
                  <a:pt x="1047636" y="2984942"/>
                </a:lnTo>
                <a:lnTo>
                  <a:pt x="1091318" y="2998358"/>
                </a:lnTo>
                <a:lnTo>
                  <a:pt x="1135549" y="3010457"/>
                </a:lnTo>
                <a:lnTo>
                  <a:pt x="1180305" y="3021216"/>
                </a:lnTo>
                <a:lnTo>
                  <a:pt x="1225566" y="3030614"/>
                </a:lnTo>
                <a:lnTo>
                  <a:pt x="1271308" y="3038627"/>
                </a:lnTo>
                <a:lnTo>
                  <a:pt x="1317510" y="3045233"/>
                </a:lnTo>
                <a:lnTo>
                  <a:pt x="1364149" y="3050410"/>
                </a:lnTo>
                <a:lnTo>
                  <a:pt x="1411204" y="3054136"/>
                </a:lnTo>
                <a:lnTo>
                  <a:pt x="1458653" y="3056388"/>
                </a:lnTo>
                <a:lnTo>
                  <a:pt x="1506474" y="3057143"/>
                </a:lnTo>
                <a:lnTo>
                  <a:pt x="1554294" y="3056388"/>
                </a:lnTo>
                <a:lnTo>
                  <a:pt x="1601743" y="3054136"/>
                </a:lnTo>
                <a:lnTo>
                  <a:pt x="1648798" y="3050410"/>
                </a:lnTo>
                <a:lnTo>
                  <a:pt x="1695437" y="3045233"/>
                </a:lnTo>
                <a:lnTo>
                  <a:pt x="1741639" y="3038627"/>
                </a:lnTo>
                <a:lnTo>
                  <a:pt x="1787381" y="3030614"/>
                </a:lnTo>
                <a:lnTo>
                  <a:pt x="1832642" y="3021216"/>
                </a:lnTo>
                <a:lnTo>
                  <a:pt x="1877398" y="3010457"/>
                </a:lnTo>
                <a:lnTo>
                  <a:pt x="1921629" y="2998358"/>
                </a:lnTo>
                <a:lnTo>
                  <a:pt x="1965311" y="2984942"/>
                </a:lnTo>
                <a:lnTo>
                  <a:pt x="2008424" y="2970232"/>
                </a:lnTo>
                <a:lnTo>
                  <a:pt x="2050944" y="2954249"/>
                </a:lnTo>
                <a:lnTo>
                  <a:pt x="2092850" y="2937015"/>
                </a:lnTo>
                <a:lnTo>
                  <a:pt x="2134120" y="2918555"/>
                </a:lnTo>
                <a:lnTo>
                  <a:pt x="2174732" y="2898889"/>
                </a:lnTo>
                <a:lnTo>
                  <a:pt x="2214663" y="2878040"/>
                </a:lnTo>
                <a:lnTo>
                  <a:pt x="2253892" y="2856031"/>
                </a:lnTo>
                <a:lnTo>
                  <a:pt x="2292396" y="2832883"/>
                </a:lnTo>
                <a:lnTo>
                  <a:pt x="2330154" y="2808620"/>
                </a:lnTo>
                <a:lnTo>
                  <a:pt x="2367143" y="2783264"/>
                </a:lnTo>
                <a:lnTo>
                  <a:pt x="2403342" y="2756837"/>
                </a:lnTo>
                <a:lnTo>
                  <a:pt x="2438728" y="2729361"/>
                </a:lnTo>
                <a:lnTo>
                  <a:pt x="2473278" y="2700859"/>
                </a:lnTo>
                <a:lnTo>
                  <a:pt x="2506973" y="2671354"/>
                </a:lnTo>
                <a:lnTo>
                  <a:pt x="2539788" y="2640867"/>
                </a:lnTo>
                <a:lnTo>
                  <a:pt x="2571702" y="2609421"/>
                </a:lnTo>
                <a:lnTo>
                  <a:pt x="2602693" y="2577038"/>
                </a:lnTo>
                <a:lnTo>
                  <a:pt x="2632739" y="2543742"/>
                </a:lnTo>
                <a:lnTo>
                  <a:pt x="2661818" y="2509553"/>
                </a:lnTo>
                <a:lnTo>
                  <a:pt x="2689907" y="2474495"/>
                </a:lnTo>
                <a:lnTo>
                  <a:pt x="2716986" y="2438591"/>
                </a:lnTo>
                <a:lnTo>
                  <a:pt x="2743031" y="2401861"/>
                </a:lnTo>
                <a:lnTo>
                  <a:pt x="2768020" y="2364329"/>
                </a:lnTo>
                <a:lnTo>
                  <a:pt x="2791932" y="2326017"/>
                </a:lnTo>
                <a:lnTo>
                  <a:pt x="2814745" y="2286948"/>
                </a:lnTo>
                <a:lnTo>
                  <a:pt x="2836435" y="2247144"/>
                </a:lnTo>
                <a:lnTo>
                  <a:pt x="2856983" y="2206627"/>
                </a:lnTo>
                <a:lnTo>
                  <a:pt x="2876364" y="2165420"/>
                </a:lnTo>
                <a:lnTo>
                  <a:pt x="2894558" y="2123545"/>
                </a:lnTo>
                <a:lnTo>
                  <a:pt x="2911541" y="2081024"/>
                </a:lnTo>
                <a:lnTo>
                  <a:pt x="2927293" y="2037880"/>
                </a:lnTo>
                <a:lnTo>
                  <a:pt x="2941791" y="1994135"/>
                </a:lnTo>
                <a:lnTo>
                  <a:pt x="2955013" y="1949812"/>
                </a:lnTo>
                <a:lnTo>
                  <a:pt x="2966937" y="1904933"/>
                </a:lnTo>
                <a:lnTo>
                  <a:pt x="2977540" y="1859521"/>
                </a:lnTo>
                <a:lnTo>
                  <a:pt x="2986802" y="1813597"/>
                </a:lnTo>
                <a:lnTo>
                  <a:pt x="2994699" y="1767184"/>
                </a:lnTo>
                <a:lnTo>
                  <a:pt x="3001210" y="1720305"/>
                </a:lnTo>
                <a:lnTo>
                  <a:pt x="3006312" y="1672982"/>
                </a:lnTo>
                <a:lnTo>
                  <a:pt x="3009984" y="1625237"/>
                </a:lnTo>
                <a:lnTo>
                  <a:pt x="3012203" y="1577093"/>
                </a:lnTo>
                <a:lnTo>
                  <a:pt x="3012948" y="1528571"/>
                </a:lnTo>
                <a:lnTo>
                  <a:pt x="3012203" y="1480050"/>
                </a:lnTo>
                <a:lnTo>
                  <a:pt x="3009984" y="1431906"/>
                </a:lnTo>
                <a:lnTo>
                  <a:pt x="3006312" y="1384161"/>
                </a:lnTo>
                <a:lnTo>
                  <a:pt x="3001210" y="1336838"/>
                </a:lnTo>
                <a:lnTo>
                  <a:pt x="2994699" y="1289959"/>
                </a:lnTo>
                <a:lnTo>
                  <a:pt x="2986802" y="1243546"/>
                </a:lnTo>
                <a:lnTo>
                  <a:pt x="2977540" y="1197622"/>
                </a:lnTo>
                <a:lnTo>
                  <a:pt x="2966937" y="1152210"/>
                </a:lnTo>
                <a:lnTo>
                  <a:pt x="2955013" y="1107331"/>
                </a:lnTo>
                <a:lnTo>
                  <a:pt x="2941791" y="1063008"/>
                </a:lnTo>
                <a:lnTo>
                  <a:pt x="2927293" y="1019263"/>
                </a:lnTo>
                <a:lnTo>
                  <a:pt x="2911541" y="976119"/>
                </a:lnTo>
                <a:lnTo>
                  <a:pt x="2894558" y="933598"/>
                </a:lnTo>
                <a:lnTo>
                  <a:pt x="2876364" y="891723"/>
                </a:lnTo>
                <a:lnTo>
                  <a:pt x="2856983" y="850516"/>
                </a:lnTo>
                <a:lnTo>
                  <a:pt x="2836435" y="809999"/>
                </a:lnTo>
                <a:lnTo>
                  <a:pt x="2814745" y="770195"/>
                </a:lnTo>
                <a:lnTo>
                  <a:pt x="2791932" y="731126"/>
                </a:lnTo>
                <a:lnTo>
                  <a:pt x="2768020" y="692814"/>
                </a:lnTo>
                <a:lnTo>
                  <a:pt x="2743031" y="655282"/>
                </a:lnTo>
                <a:lnTo>
                  <a:pt x="2716986" y="618552"/>
                </a:lnTo>
                <a:lnTo>
                  <a:pt x="2689907" y="582648"/>
                </a:lnTo>
                <a:lnTo>
                  <a:pt x="2661818" y="547590"/>
                </a:lnTo>
                <a:lnTo>
                  <a:pt x="2632739" y="513401"/>
                </a:lnTo>
                <a:lnTo>
                  <a:pt x="2602693" y="480105"/>
                </a:lnTo>
                <a:lnTo>
                  <a:pt x="2571702" y="447722"/>
                </a:lnTo>
                <a:lnTo>
                  <a:pt x="2539788" y="416276"/>
                </a:lnTo>
                <a:lnTo>
                  <a:pt x="2506973" y="385789"/>
                </a:lnTo>
                <a:lnTo>
                  <a:pt x="2473278" y="356284"/>
                </a:lnTo>
                <a:lnTo>
                  <a:pt x="2438728" y="327782"/>
                </a:lnTo>
                <a:lnTo>
                  <a:pt x="2403342" y="300306"/>
                </a:lnTo>
                <a:lnTo>
                  <a:pt x="2367143" y="273879"/>
                </a:lnTo>
                <a:lnTo>
                  <a:pt x="2330154" y="248523"/>
                </a:lnTo>
                <a:lnTo>
                  <a:pt x="2292396" y="224260"/>
                </a:lnTo>
                <a:lnTo>
                  <a:pt x="2253892" y="201112"/>
                </a:lnTo>
                <a:lnTo>
                  <a:pt x="2214663" y="179103"/>
                </a:lnTo>
                <a:lnTo>
                  <a:pt x="2174732" y="158254"/>
                </a:lnTo>
                <a:lnTo>
                  <a:pt x="2134120" y="138588"/>
                </a:lnTo>
                <a:lnTo>
                  <a:pt x="2092850" y="120128"/>
                </a:lnTo>
                <a:lnTo>
                  <a:pt x="2050944" y="102894"/>
                </a:lnTo>
                <a:lnTo>
                  <a:pt x="2008424" y="86911"/>
                </a:lnTo>
                <a:lnTo>
                  <a:pt x="1965311" y="72201"/>
                </a:lnTo>
                <a:lnTo>
                  <a:pt x="1921629" y="58785"/>
                </a:lnTo>
                <a:lnTo>
                  <a:pt x="1877398" y="46686"/>
                </a:lnTo>
                <a:lnTo>
                  <a:pt x="1832642" y="35927"/>
                </a:lnTo>
                <a:lnTo>
                  <a:pt x="1787381" y="26529"/>
                </a:lnTo>
                <a:lnTo>
                  <a:pt x="1741639" y="18516"/>
                </a:lnTo>
                <a:lnTo>
                  <a:pt x="1695437" y="11910"/>
                </a:lnTo>
                <a:lnTo>
                  <a:pt x="1648798" y="6733"/>
                </a:lnTo>
                <a:lnTo>
                  <a:pt x="1601743" y="3007"/>
                </a:lnTo>
                <a:lnTo>
                  <a:pt x="1554294" y="755"/>
                </a:lnTo>
                <a:lnTo>
                  <a:pt x="1506474" y="0"/>
                </a:lnTo>
                <a:close/>
              </a:path>
            </a:pathLst>
          </a:custGeom>
          <a:solidFill>
            <a:srgbClr val="B14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61609" y="3250476"/>
            <a:ext cx="1478280" cy="134302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705"/>
              </a:spcBef>
            </a:pPr>
            <a:r>
              <a:rPr sz="5750" spc="-310" dirty="0">
                <a:solidFill>
                  <a:srgbClr val="FCF9F5"/>
                </a:solidFill>
                <a:latin typeface="Arial"/>
                <a:cs typeface="Arial"/>
              </a:rPr>
              <a:t>782k</a:t>
            </a:r>
            <a:endParaRPr sz="5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2200" spc="-95" dirty="0">
                <a:solidFill>
                  <a:srgbClr val="FCF9F5"/>
                </a:solidFill>
                <a:latin typeface="Arial"/>
                <a:cs typeface="Arial"/>
              </a:rPr>
              <a:t>Unemployed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31123" y="2464307"/>
            <a:ext cx="3013075" cy="3057525"/>
          </a:xfrm>
          <a:custGeom>
            <a:avLst/>
            <a:gdLst/>
            <a:ahLst/>
            <a:cxnLst/>
            <a:rect l="l" t="t" r="r" b="b"/>
            <a:pathLst>
              <a:path w="3013075" h="3057525">
                <a:moveTo>
                  <a:pt x="1506474" y="0"/>
                </a:moveTo>
                <a:lnTo>
                  <a:pt x="1458653" y="755"/>
                </a:lnTo>
                <a:lnTo>
                  <a:pt x="1411204" y="3007"/>
                </a:lnTo>
                <a:lnTo>
                  <a:pt x="1364149" y="6733"/>
                </a:lnTo>
                <a:lnTo>
                  <a:pt x="1317510" y="11910"/>
                </a:lnTo>
                <a:lnTo>
                  <a:pt x="1271308" y="18516"/>
                </a:lnTo>
                <a:lnTo>
                  <a:pt x="1225566" y="26529"/>
                </a:lnTo>
                <a:lnTo>
                  <a:pt x="1180305" y="35927"/>
                </a:lnTo>
                <a:lnTo>
                  <a:pt x="1135549" y="46686"/>
                </a:lnTo>
                <a:lnTo>
                  <a:pt x="1091318" y="58785"/>
                </a:lnTo>
                <a:lnTo>
                  <a:pt x="1047636" y="72201"/>
                </a:lnTo>
                <a:lnTo>
                  <a:pt x="1004523" y="86911"/>
                </a:lnTo>
                <a:lnTo>
                  <a:pt x="962003" y="102894"/>
                </a:lnTo>
                <a:lnTo>
                  <a:pt x="920097" y="120128"/>
                </a:lnTo>
                <a:lnTo>
                  <a:pt x="878827" y="138588"/>
                </a:lnTo>
                <a:lnTo>
                  <a:pt x="838215" y="158254"/>
                </a:lnTo>
                <a:lnTo>
                  <a:pt x="798284" y="179103"/>
                </a:lnTo>
                <a:lnTo>
                  <a:pt x="759055" y="201112"/>
                </a:lnTo>
                <a:lnTo>
                  <a:pt x="720551" y="224260"/>
                </a:lnTo>
                <a:lnTo>
                  <a:pt x="682793" y="248523"/>
                </a:lnTo>
                <a:lnTo>
                  <a:pt x="645804" y="273879"/>
                </a:lnTo>
                <a:lnTo>
                  <a:pt x="609605" y="300306"/>
                </a:lnTo>
                <a:lnTo>
                  <a:pt x="574219" y="327782"/>
                </a:lnTo>
                <a:lnTo>
                  <a:pt x="539669" y="356284"/>
                </a:lnTo>
                <a:lnTo>
                  <a:pt x="505974" y="385789"/>
                </a:lnTo>
                <a:lnTo>
                  <a:pt x="473159" y="416276"/>
                </a:lnTo>
                <a:lnTo>
                  <a:pt x="441245" y="447722"/>
                </a:lnTo>
                <a:lnTo>
                  <a:pt x="410254" y="480105"/>
                </a:lnTo>
                <a:lnTo>
                  <a:pt x="380208" y="513401"/>
                </a:lnTo>
                <a:lnTo>
                  <a:pt x="351129" y="547590"/>
                </a:lnTo>
                <a:lnTo>
                  <a:pt x="323040" y="582648"/>
                </a:lnTo>
                <a:lnTo>
                  <a:pt x="295961" y="618552"/>
                </a:lnTo>
                <a:lnTo>
                  <a:pt x="269916" y="655282"/>
                </a:lnTo>
                <a:lnTo>
                  <a:pt x="244927" y="692814"/>
                </a:lnTo>
                <a:lnTo>
                  <a:pt x="221015" y="731126"/>
                </a:lnTo>
                <a:lnTo>
                  <a:pt x="198202" y="770195"/>
                </a:lnTo>
                <a:lnTo>
                  <a:pt x="176512" y="809999"/>
                </a:lnTo>
                <a:lnTo>
                  <a:pt x="155964" y="850516"/>
                </a:lnTo>
                <a:lnTo>
                  <a:pt x="136583" y="891723"/>
                </a:lnTo>
                <a:lnTo>
                  <a:pt x="118389" y="933598"/>
                </a:lnTo>
                <a:lnTo>
                  <a:pt x="101406" y="976119"/>
                </a:lnTo>
                <a:lnTo>
                  <a:pt x="85654" y="1019263"/>
                </a:lnTo>
                <a:lnTo>
                  <a:pt x="71156" y="1063008"/>
                </a:lnTo>
                <a:lnTo>
                  <a:pt x="57934" y="1107331"/>
                </a:lnTo>
                <a:lnTo>
                  <a:pt x="46010" y="1152210"/>
                </a:lnTo>
                <a:lnTo>
                  <a:pt x="35407" y="1197622"/>
                </a:lnTo>
                <a:lnTo>
                  <a:pt x="26145" y="1243546"/>
                </a:lnTo>
                <a:lnTo>
                  <a:pt x="18248" y="1289959"/>
                </a:lnTo>
                <a:lnTo>
                  <a:pt x="11737" y="1336838"/>
                </a:lnTo>
                <a:lnTo>
                  <a:pt x="6635" y="1384161"/>
                </a:lnTo>
                <a:lnTo>
                  <a:pt x="2963" y="1431906"/>
                </a:lnTo>
                <a:lnTo>
                  <a:pt x="744" y="1480050"/>
                </a:lnTo>
                <a:lnTo>
                  <a:pt x="0" y="1528571"/>
                </a:lnTo>
                <a:lnTo>
                  <a:pt x="744" y="1577093"/>
                </a:lnTo>
                <a:lnTo>
                  <a:pt x="2963" y="1625237"/>
                </a:lnTo>
                <a:lnTo>
                  <a:pt x="6635" y="1672982"/>
                </a:lnTo>
                <a:lnTo>
                  <a:pt x="11737" y="1720305"/>
                </a:lnTo>
                <a:lnTo>
                  <a:pt x="18248" y="1767184"/>
                </a:lnTo>
                <a:lnTo>
                  <a:pt x="26145" y="1813597"/>
                </a:lnTo>
                <a:lnTo>
                  <a:pt x="35407" y="1859521"/>
                </a:lnTo>
                <a:lnTo>
                  <a:pt x="46010" y="1904933"/>
                </a:lnTo>
                <a:lnTo>
                  <a:pt x="57934" y="1949812"/>
                </a:lnTo>
                <a:lnTo>
                  <a:pt x="71156" y="1994135"/>
                </a:lnTo>
                <a:lnTo>
                  <a:pt x="85654" y="2037880"/>
                </a:lnTo>
                <a:lnTo>
                  <a:pt x="101406" y="2081024"/>
                </a:lnTo>
                <a:lnTo>
                  <a:pt x="118389" y="2123545"/>
                </a:lnTo>
                <a:lnTo>
                  <a:pt x="136583" y="2165420"/>
                </a:lnTo>
                <a:lnTo>
                  <a:pt x="155964" y="2206627"/>
                </a:lnTo>
                <a:lnTo>
                  <a:pt x="176512" y="2247144"/>
                </a:lnTo>
                <a:lnTo>
                  <a:pt x="198202" y="2286948"/>
                </a:lnTo>
                <a:lnTo>
                  <a:pt x="221015" y="2326017"/>
                </a:lnTo>
                <a:lnTo>
                  <a:pt x="244927" y="2364329"/>
                </a:lnTo>
                <a:lnTo>
                  <a:pt x="269916" y="2401861"/>
                </a:lnTo>
                <a:lnTo>
                  <a:pt x="295961" y="2438591"/>
                </a:lnTo>
                <a:lnTo>
                  <a:pt x="323040" y="2474495"/>
                </a:lnTo>
                <a:lnTo>
                  <a:pt x="351129" y="2509553"/>
                </a:lnTo>
                <a:lnTo>
                  <a:pt x="380208" y="2543742"/>
                </a:lnTo>
                <a:lnTo>
                  <a:pt x="410254" y="2577038"/>
                </a:lnTo>
                <a:lnTo>
                  <a:pt x="441245" y="2609421"/>
                </a:lnTo>
                <a:lnTo>
                  <a:pt x="473159" y="2640867"/>
                </a:lnTo>
                <a:lnTo>
                  <a:pt x="505974" y="2671354"/>
                </a:lnTo>
                <a:lnTo>
                  <a:pt x="539669" y="2700859"/>
                </a:lnTo>
                <a:lnTo>
                  <a:pt x="574219" y="2729361"/>
                </a:lnTo>
                <a:lnTo>
                  <a:pt x="609605" y="2756837"/>
                </a:lnTo>
                <a:lnTo>
                  <a:pt x="645804" y="2783264"/>
                </a:lnTo>
                <a:lnTo>
                  <a:pt x="682793" y="2808620"/>
                </a:lnTo>
                <a:lnTo>
                  <a:pt x="720551" y="2832883"/>
                </a:lnTo>
                <a:lnTo>
                  <a:pt x="759055" y="2856031"/>
                </a:lnTo>
                <a:lnTo>
                  <a:pt x="798284" y="2878040"/>
                </a:lnTo>
                <a:lnTo>
                  <a:pt x="838215" y="2898889"/>
                </a:lnTo>
                <a:lnTo>
                  <a:pt x="878827" y="2918555"/>
                </a:lnTo>
                <a:lnTo>
                  <a:pt x="920097" y="2937015"/>
                </a:lnTo>
                <a:lnTo>
                  <a:pt x="962003" y="2954249"/>
                </a:lnTo>
                <a:lnTo>
                  <a:pt x="1004523" y="2970232"/>
                </a:lnTo>
                <a:lnTo>
                  <a:pt x="1047636" y="2984942"/>
                </a:lnTo>
                <a:lnTo>
                  <a:pt x="1091318" y="2998358"/>
                </a:lnTo>
                <a:lnTo>
                  <a:pt x="1135549" y="3010457"/>
                </a:lnTo>
                <a:lnTo>
                  <a:pt x="1180305" y="3021216"/>
                </a:lnTo>
                <a:lnTo>
                  <a:pt x="1225566" y="3030614"/>
                </a:lnTo>
                <a:lnTo>
                  <a:pt x="1271308" y="3038627"/>
                </a:lnTo>
                <a:lnTo>
                  <a:pt x="1317510" y="3045233"/>
                </a:lnTo>
                <a:lnTo>
                  <a:pt x="1364149" y="3050410"/>
                </a:lnTo>
                <a:lnTo>
                  <a:pt x="1411204" y="3054136"/>
                </a:lnTo>
                <a:lnTo>
                  <a:pt x="1458653" y="3056388"/>
                </a:lnTo>
                <a:lnTo>
                  <a:pt x="1506474" y="3057143"/>
                </a:lnTo>
                <a:lnTo>
                  <a:pt x="1554294" y="3056388"/>
                </a:lnTo>
                <a:lnTo>
                  <a:pt x="1601743" y="3054136"/>
                </a:lnTo>
                <a:lnTo>
                  <a:pt x="1648798" y="3050410"/>
                </a:lnTo>
                <a:lnTo>
                  <a:pt x="1695437" y="3045233"/>
                </a:lnTo>
                <a:lnTo>
                  <a:pt x="1741639" y="3038627"/>
                </a:lnTo>
                <a:lnTo>
                  <a:pt x="1787381" y="3030614"/>
                </a:lnTo>
                <a:lnTo>
                  <a:pt x="1832642" y="3021216"/>
                </a:lnTo>
                <a:lnTo>
                  <a:pt x="1877398" y="3010457"/>
                </a:lnTo>
                <a:lnTo>
                  <a:pt x="1921629" y="2998358"/>
                </a:lnTo>
                <a:lnTo>
                  <a:pt x="1965311" y="2984942"/>
                </a:lnTo>
                <a:lnTo>
                  <a:pt x="2008424" y="2970232"/>
                </a:lnTo>
                <a:lnTo>
                  <a:pt x="2050944" y="2954249"/>
                </a:lnTo>
                <a:lnTo>
                  <a:pt x="2092850" y="2937015"/>
                </a:lnTo>
                <a:lnTo>
                  <a:pt x="2134120" y="2918555"/>
                </a:lnTo>
                <a:lnTo>
                  <a:pt x="2174732" y="2898889"/>
                </a:lnTo>
                <a:lnTo>
                  <a:pt x="2214663" y="2878040"/>
                </a:lnTo>
                <a:lnTo>
                  <a:pt x="2253892" y="2856031"/>
                </a:lnTo>
                <a:lnTo>
                  <a:pt x="2292396" y="2832883"/>
                </a:lnTo>
                <a:lnTo>
                  <a:pt x="2330154" y="2808620"/>
                </a:lnTo>
                <a:lnTo>
                  <a:pt x="2367143" y="2783264"/>
                </a:lnTo>
                <a:lnTo>
                  <a:pt x="2403342" y="2756837"/>
                </a:lnTo>
                <a:lnTo>
                  <a:pt x="2438728" y="2729361"/>
                </a:lnTo>
                <a:lnTo>
                  <a:pt x="2473278" y="2700859"/>
                </a:lnTo>
                <a:lnTo>
                  <a:pt x="2506973" y="2671354"/>
                </a:lnTo>
                <a:lnTo>
                  <a:pt x="2539788" y="2640867"/>
                </a:lnTo>
                <a:lnTo>
                  <a:pt x="2571702" y="2609421"/>
                </a:lnTo>
                <a:lnTo>
                  <a:pt x="2602693" y="2577038"/>
                </a:lnTo>
                <a:lnTo>
                  <a:pt x="2632739" y="2543742"/>
                </a:lnTo>
                <a:lnTo>
                  <a:pt x="2661818" y="2509553"/>
                </a:lnTo>
                <a:lnTo>
                  <a:pt x="2689907" y="2474495"/>
                </a:lnTo>
                <a:lnTo>
                  <a:pt x="2716986" y="2438591"/>
                </a:lnTo>
                <a:lnTo>
                  <a:pt x="2743031" y="2401861"/>
                </a:lnTo>
                <a:lnTo>
                  <a:pt x="2768020" y="2364329"/>
                </a:lnTo>
                <a:lnTo>
                  <a:pt x="2791932" y="2326017"/>
                </a:lnTo>
                <a:lnTo>
                  <a:pt x="2814745" y="2286948"/>
                </a:lnTo>
                <a:lnTo>
                  <a:pt x="2836435" y="2247144"/>
                </a:lnTo>
                <a:lnTo>
                  <a:pt x="2856983" y="2206627"/>
                </a:lnTo>
                <a:lnTo>
                  <a:pt x="2876364" y="2165420"/>
                </a:lnTo>
                <a:lnTo>
                  <a:pt x="2894558" y="2123545"/>
                </a:lnTo>
                <a:lnTo>
                  <a:pt x="2911541" y="2081024"/>
                </a:lnTo>
                <a:lnTo>
                  <a:pt x="2927293" y="2037880"/>
                </a:lnTo>
                <a:lnTo>
                  <a:pt x="2941791" y="1994135"/>
                </a:lnTo>
                <a:lnTo>
                  <a:pt x="2955013" y="1949812"/>
                </a:lnTo>
                <a:lnTo>
                  <a:pt x="2966937" y="1904933"/>
                </a:lnTo>
                <a:lnTo>
                  <a:pt x="2977540" y="1859521"/>
                </a:lnTo>
                <a:lnTo>
                  <a:pt x="2986802" y="1813597"/>
                </a:lnTo>
                <a:lnTo>
                  <a:pt x="2994699" y="1767184"/>
                </a:lnTo>
                <a:lnTo>
                  <a:pt x="3001210" y="1720305"/>
                </a:lnTo>
                <a:lnTo>
                  <a:pt x="3006312" y="1672982"/>
                </a:lnTo>
                <a:lnTo>
                  <a:pt x="3009984" y="1625237"/>
                </a:lnTo>
                <a:lnTo>
                  <a:pt x="3012203" y="1577093"/>
                </a:lnTo>
                <a:lnTo>
                  <a:pt x="3012948" y="1528571"/>
                </a:lnTo>
                <a:lnTo>
                  <a:pt x="3012203" y="1480050"/>
                </a:lnTo>
                <a:lnTo>
                  <a:pt x="3009984" y="1431906"/>
                </a:lnTo>
                <a:lnTo>
                  <a:pt x="3006312" y="1384161"/>
                </a:lnTo>
                <a:lnTo>
                  <a:pt x="3001210" y="1336838"/>
                </a:lnTo>
                <a:lnTo>
                  <a:pt x="2994699" y="1289959"/>
                </a:lnTo>
                <a:lnTo>
                  <a:pt x="2986802" y="1243546"/>
                </a:lnTo>
                <a:lnTo>
                  <a:pt x="2977540" y="1197622"/>
                </a:lnTo>
                <a:lnTo>
                  <a:pt x="2966937" y="1152210"/>
                </a:lnTo>
                <a:lnTo>
                  <a:pt x="2955013" y="1107331"/>
                </a:lnTo>
                <a:lnTo>
                  <a:pt x="2941791" y="1063008"/>
                </a:lnTo>
                <a:lnTo>
                  <a:pt x="2927293" y="1019263"/>
                </a:lnTo>
                <a:lnTo>
                  <a:pt x="2911541" y="976119"/>
                </a:lnTo>
                <a:lnTo>
                  <a:pt x="2894558" y="933598"/>
                </a:lnTo>
                <a:lnTo>
                  <a:pt x="2876364" y="891723"/>
                </a:lnTo>
                <a:lnTo>
                  <a:pt x="2856983" y="850516"/>
                </a:lnTo>
                <a:lnTo>
                  <a:pt x="2836435" y="809999"/>
                </a:lnTo>
                <a:lnTo>
                  <a:pt x="2814745" y="770195"/>
                </a:lnTo>
                <a:lnTo>
                  <a:pt x="2791932" y="731126"/>
                </a:lnTo>
                <a:lnTo>
                  <a:pt x="2768020" y="692814"/>
                </a:lnTo>
                <a:lnTo>
                  <a:pt x="2743031" y="655282"/>
                </a:lnTo>
                <a:lnTo>
                  <a:pt x="2716986" y="618552"/>
                </a:lnTo>
                <a:lnTo>
                  <a:pt x="2689907" y="582648"/>
                </a:lnTo>
                <a:lnTo>
                  <a:pt x="2661818" y="547590"/>
                </a:lnTo>
                <a:lnTo>
                  <a:pt x="2632739" y="513401"/>
                </a:lnTo>
                <a:lnTo>
                  <a:pt x="2602693" y="480105"/>
                </a:lnTo>
                <a:lnTo>
                  <a:pt x="2571702" y="447722"/>
                </a:lnTo>
                <a:lnTo>
                  <a:pt x="2539788" y="416276"/>
                </a:lnTo>
                <a:lnTo>
                  <a:pt x="2506973" y="385789"/>
                </a:lnTo>
                <a:lnTo>
                  <a:pt x="2473278" y="356284"/>
                </a:lnTo>
                <a:lnTo>
                  <a:pt x="2438728" y="327782"/>
                </a:lnTo>
                <a:lnTo>
                  <a:pt x="2403342" y="300306"/>
                </a:lnTo>
                <a:lnTo>
                  <a:pt x="2367143" y="273879"/>
                </a:lnTo>
                <a:lnTo>
                  <a:pt x="2330154" y="248523"/>
                </a:lnTo>
                <a:lnTo>
                  <a:pt x="2292396" y="224260"/>
                </a:lnTo>
                <a:lnTo>
                  <a:pt x="2253892" y="201112"/>
                </a:lnTo>
                <a:lnTo>
                  <a:pt x="2214663" y="179103"/>
                </a:lnTo>
                <a:lnTo>
                  <a:pt x="2174732" y="158254"/>
                </a:lnTo>
                <a:lnTo>
                  <a:pt x="2134120" y="138588"/>
                </a:lnTo>
                <a:lnTo>
                  <a:pt x="2092850" y="120128"/>
                </a:lnTo>
                <a:lnTo>
                  <a:pt x="2050944" y="102894"/>
                </a:lnTo>
                <a:lnTo>
                  <a:pt x="2008424" y="86911"/>
                </a:lnTo>
                <a:lnTo>
                  <a:pt x="1965311" y="72201"/>
                </a:lnTo>
                <a:lnTo>
                  <a:pt x="1921629" y="58785"/>
                </a:lnTo>
                <a:lnTo>
                  <a:pt x="1877398" y="46686"/>
                </a:lnTo>
                <a:lnTo>
                  <a:pt x="1832642" y="35927"/>
                </a:lnTo>
                <a:lnTo>
                  <a:pt x="1787381" y="26529"/>
                </a:lnTo>
                <a:lnTo>
                  <a:pt x="1741639" y="18516"/>
                </a:lnTo>
                <a:lnTo>
                  <a:pt x="1695437" y="11910"/>
                </a:lnTo>
                <a:lnTo>
                  <a:pt x="1648798" y="6733"/>
                </a:lnTo>
                <a:lnTo>
                  <a:pt x="1601743" y="3007"/>
                </a:lnTo>
                <a:lnTo>
                  <a:pt x="1554294" y="755"/>
                </a:lnTo>
                <a:lnTo>
                  <a:pt x="1506474" y="0"/>
                </a:lnTo>
                <a:close/>
              </a:path>
            </a:pathLst>
          </a:custGeom>
          <a:solidFill>
            <a:srgbClr val="E7A2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902700" y="3101553"/>
            <a:ext cx="1670685" cy="163195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00"/>
              </a:spcBef>
            </a:pPr>
            <a:r>
              <a:rPr sz="5750" spc="-315" dirty="0">
                <a:solidFill>
                  <a:srgbClr val="FCF9F5"/>
                </a:solidFill>
                <a:latin typeface="Arial"/>
                <a:cs typeface="Arial"/>
              </a:rPr>
              <a:t>41k</a:t>
            </a:r>
            <a:endParaRPr sz="57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245"/>
              </a:spcBef>
            </a:pPr>
            <a:r>
              <a:rPr sz="2000" spc="-155" dirty="0">
                <a:solidFill>
                  <a:srgbClr val="FCF9F5"/>
                </a:solidFill>
                <a:latin typeface="Arial"/>
                <a:cs typeface="Arial"/>
              </a:rPr>
              <a:t>Grads</a:t>
            </a:r>
            <a:r>
              <a:rPr sz="2000" spc="-95" dirty="0">
                <a:solidFill>
                  <a:srgbClr val="FCF9F5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FCF9F5"/>
                </a:solidFill>
                <a:latin typeface="Arial"/>
                <a:cs typeface="Arial"/>
              </a:rPr>
              <a:t>remained </a:t>
            </a:r>
            <a:r>
              <a:rPr sz="2000" spc="-10" dirty="0">
                <a:solidFill>
                  <a:srgbClr val="FCF9F5"/>
                </a:solidFill>
                <a:latin typeface="Arial"/>
                <a:cs typeface="Arial"/>
              </a:rPr>
              <a:t>unemployed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14527" y="585292"/>
            <a:ext cx="68129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15" dirty="0">
                <a:solidFill>
                  <a:srgbClr val="925805"/>
                </a:solidFill>
                <a:latin typeface="Arial"/>
                <a:cs typeface="Arial"/>
              </a:rPr>
              <a:t>Skills</a:t>
            </a:r>
            <a:r>
              <a:rPr sz="3600" spc="-155" dirty="0">
                <a:solidFill>
                  <a:srgbClr val="925805"/>
                </a:solidFill>
                <a:latin typeface="Arial"/>
                <a:cs typeface="Arial"/>
              </a:rPr>
              <a:t> </a:t>
            </a:r>
            <a:r>
              <a:rPr sz="3600" spc="-130" dirty="0">
                <a:solidFill>
                  <a:srgbClr val="925805"/>
                </a:solidFill>
                <a:latin typeface="Arial"/>
                <a:cs typeface="Arial"/>
              </a:rPr>
              <a:t>Mismatch:</a:t>
            </a:r>
            <a:r>
              <a:rPr sz="3600" spc="-145" dirty="0">
                <a:solidFill>
                  <a:srgbClr val="925805"/>
                </a:solidFill>
                <a:latin typeface="Arial"/>
                <a:cs typeface="Arial"/>
              </a:rPr>
              <a:t> </a:t>
            </a:r>
            <a:r>
              <a:rPr sz="3600" spc="-340" dirty="0">
                <a:solidFill>
                  <a:srgbClr val="925805"/>
                </a:solidFill>
                <a:latin typeface="Arial"/>
                <a:cs typeface="Arial"/>
              </a:rPr>
              <a:t>A</a:t>
            </a:r>
            <a:r>
              <a:rPr sz="3600" spc="-170" dirty="0">
                <a:solidFill>
                  <a:srgbClr val="925805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925805"/>
                </a:solidFill>
                <a:latin typeface="Arial"/>
                <a:cs typeface="Arial"/>
              </a:rPr>
              <a:t>National</a:t>
            </a:r>
            <a:r>
              <a:rPr sz="3600" spc="-170" dirty="0">
                <a:solidFill>
                  <a:srgbClr val="925805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925805"/>
                </a:solidFill>
                <a:latin typeface="Arial"/>
                <a:cs typeface="Arial"/>
              </a:rPr>
              <a:t>Dilemma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7711" y="5966866"/>
            <a:ext cx="35121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C3134"/>
                </a:solidFill>
                <a:latin typeface="Arial"/>
                <a:cs typeface="Arial"/>
              </a:rPr>
              <a:t>Sources:</a:t>
            </a:r>
            <a:endParaRPr sz="1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lr>
                <a:srgbClr val="00AFEF"/>
              </a:buClr>
              <a:buChar char="•"/>
              <a:tabLst>
                <a:tab pos="240665" algn="l"/>
                <a:tab pos="241300" algn="l"/>
              </a:tabLst>
            </a:pPr>
            <a:r>
              <a:rPr sz="1200" spc="-60" dirty="0">
                <a:solidFill>
                  <a:srgbClr val="2C3134"/>
                </a:solidFill>
                <a:latin typeface="Arial"/>
                <a:cs typeface="Arial"/>
              </a:rPr>
              <a:t>Trading </a:t>
            </a:r>
            <a:r>
              <a:rPr sz="1200" spc="-65" dirty="0">
                <a:solidFill>
                  <a:srgbClr val="2C3134"/>
                </a:solidFill>
                <a:latin typeface="Arial"/>
                <a:cs typeface="Arial"/>
              </a:rPr>
              <a:t>Economics</a:t>
            </a:r>
            <a:r>
              <a:rPr sz="1200" spc="-75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C3134"/>
                </a:solidFill>
                <a:latin typeface="Arial"/>
                <a:cs typeface="Arial"/>
              </a:rPr>
              <a:t>/Bank</a:t>
            </a:r>
            <a:r>
              <a:rPr sz="1200" spc="-7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2C3134"/>
                </a:solidFill>
                <a:latin typeface="Arial"/>
                <a:cs typeface="Arial"/>
              </a:rPr>
              <a:t>Negara</a:t>
            </a:r>
            <a:r>
              <a:rPr sz="1200" spc="-6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C3134"/>
                </a:solidFill>
                <a:latin typeface="Arial"/>
                <a:cs typeface="Arial"/>
              </a:rPr>
              <a:t>Malaysia,</a:t>
            </a:r>
            <a:r>
              <a:rPr sz="1200" spc="-75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2C3134"/>
                </a:solidFill>
                <a:latin typeface="Arial"/>
                <a:cs typeface="Arial"/>
              </a:rPr>
              <a:t>Jan</a:t>
            </a:r>
            <a:r>
              <a:rPr sz="1200" spc="-4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C3134"/>
                </a:solidFill>
                <a:latin typeface="Arial"/>
                <a:cs typeface="Arial"/>
              </a:rPr>
              <a:t>2021;</a:t>
            </a:r>
            <a:endParaRPr sz="1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lr>
                <a:srgbClr val="00AFEF"/>
              </a:buClr>
              <a:buChar char="•"/>
              <a:tabLst>
                <a:tab pos="240665" algn="l"/>
                <a:tab pos="241300" algn="l"/>
              </a:tabLst>
            </a:pPr>
            <a:r>
              <a:rPr sz="1200" spc="-55" dirty="0">
                <a:solidFill>
                  <a:srgbClr val="2C3134"/>
                </a:solidFill>
                <a:latin typeface="Arial"/>
                <a:cs typeface="Arial"/>
              </a:rPr>
              <a:t>Department</a:t>
            </a:r>
            <a:r>
              <a:rPr sz="1200" spc="-45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C3134"/>
                </a:solidFill>
                <a:latin typeface="Arial"/>
                <a:cs typeface="Arial"/>
              </a:rPr>
              <a:t>of</a:t>
            </a:r>
            <a:r>
              <a:rPr sz="1200" spc="-55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C3134"/>
                </a:solidFill>
                <a:latin typeface="Arial"/>
                <a:cs typeface="Arial"/>
              </a:rPr>
              <a:t>Statistics</a:t>
            </a:r>
            <a:r>
              <a:rPr sz="1200" spc="-3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C3134"/>
                </a:solidFill>
                <a:latin typeface="Arial"/>
                <a:cs typeface="Arial"/>
              </a:rPr>
              <a:t>Malaysia,</a:t>
            </a:r>
            <a:r>
              <a:rPr sz="1200" spc="-65" dirty="0">
                <a:solidFill>
                  <a:srgbClr val="2C3134"/>
                </a:solidFill>
                <a:latin typeface="Arial"/>
                <a:cs typeface="Arial"/>
              </a:rPr>
              <a:t> Jan</a:t>
            </a:r>
            <a:r>
              <a:rPr sz="1200" spc="-35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C3134"/>
                </a:solidFill>
                <a:latin typeface="Arial"/>
                <a:cs typeface="Arial"/>
              </a:rPr>
              <a:t>2021;</a:t>
            </a:r>
            <a:endParaRPr sz="1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lr>
                <a:srgbClr val="00AFEF"/>
              </a:buClr>
              <a:buChar char="•"/>
              <a:tabLst>
                <a:tab pos="240665" algn="l"/>
                <a:tab pos="241300" algn="l"/>
              </a:tabLst>
            </a:pPr>
            <a:r>
              <a:rPr sz="1200" spc="-55" dirty="0">
                <a:solidFill>
                  <a:srgbClr val="2C3134"/>
                </a:solidFill>
                <a:latin typeface="Arial"/>
                <a:cs typeface="Arial"/>
              </a:rPr>
              <a:t>Ministry</a:t>
            </a:r>
            <a:r>
              <a:rPr sz="1200" spc="-65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C3134"/>
                </a:solidFill>
                <a:latin typeface="Arial"/>
                <a:cs typeface="Arial"/>
              </a:rPr>
              <a:t>of</a:t>
            </a:r>
            <a:r>
              <a:rPr sz="1200" spc="-55" dirty="0">
                <a:solidFill>
                  <a:srgbClr val="2C3134"/>
                </a:solidFill>
                <a:latin typeface="Arial"/>
                <a:cs typeface="Arial"/>
              </a:rPr>
              <a:t> Education’s</a:t>
            </a:r>
            <a:r>
              <a:rPr sz="1200" spc="-6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2C3134"/>
                </a:solidFill>
                <a:latin typeface="Arial"/>
                <a:cs typeface="Arial"/>
              </a:rPr>
              <a:t>Graduate</a:t>
            </a:r>
            <a:r>
              <a:rPr sz="1200" spc="-6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2C3134"/>
                </a:solidFill>
                <a:latin typeface="Arial"/>
                <a:cs typeface="Arial"/>
              </a:rPr>
              <a:t>Tracer</a:t>
            </a:r>
            <a:r>
              <a:rPr sz="1200" spc="-65" dirty="0">
                <a:solidFill>
                  <a:srgbClr val="2C3134"/>
                </a:solidFill>
                <a:latin typeface="Arial"/>
                <a:cs typeface="Arial"/>
              </a:rPr>
              <a:t> Study</a:t>
            </a:r>
            <a:r>
              <a:rPr sz="1200" spc="-30" dirty="0">
                <a:solidFill>
                  <a:srgbClr val="2C3134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C3134"/>
                </a:solidFill>
                <a:latin typeface="Arial"/>
                <a:cs typeface="Arial"/>
              </a:rPr>
              <a:t>2019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0068" y="505968"/>
            <a:ext cx="1086612" cy="5471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VIGNETTES – ALL IN USE TODAY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0" y="1338470"/>
            <a:ext cx="8400878" cy="4684098"/>
          </a:xfrm>
        </p:spPr>
        <p:txBody>
          <a:bodyPr/>
          <a:lstStyle/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Sensors in fields direct irrigation, pesticides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X-Ray, MRI analyzed by machines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MSR melanoma app beats best experts in diagnostics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Chat-bot answers X-Box user’s problem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Driving behavior, alertness monitored by OBD2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My Insurance rates determined by my behavior not population average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Delve introduces 2 managers to discuss specific topic</a:t>
            </a:r>
          </a:p>
          <a:p>
            <a:pPr marL="538163" indent="-355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Police dispatched to warehouse by video monitoring software</a:t>
            </a:r>
          </a:p>
        </p:txBody>
      </p:sp>
    </p:spTree>
    <p:extLst>
      <p:ext uri="{BB962C8B-B14F-4D97-AF65-F5344CB8AC3E}">
        <p14:creationId xmlns:p14="http://schemas.microsoft.com/office/powerpoint/2010/main" val="18569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8586013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4</a:t>
            </a:r>
            <a:r>
              <a:rPr lang="en-AU" baseline="30000" dirty="0"/>
              <a:t>th</a:t>
            </a:r>
            <a:r>
              <a:rPr lang="en-AU" dirty="0"/>
              <a:t> INDUSTRIAL. REVOLTION or DIGITAL TRANSFORMATION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77865" y="1689199"/>
            <a:ext cx="8400878" cy="4035196"/>
          </a:xfrm>
        </p:spPr>
        <p:txBody>
          <a:bodyPr/>
          <a:lstStyle/>
          <a:p>
            <a:pPr marL="182563"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6CAB"/>
                </a:solidFill>
              </a:rPr>
              <a:t>Cheap sensors </a:t>
            </a:r>
            <a:br>
              <a:rPr lang="en-US" sz="4000" dirty="0">
                <a:solidFill>
                  <a:srgbClr val="006CAB"/>
                </a:solidFill>
              </a:rPr>
            </a:br>
            <a:r>
              <a:rPr lang="en-US" sz="4000" dirty="0">
                <a:solidFill>
                  <a:srgbClr val="006CAB"/>
                </a:solidFill>
              </a:rPr>
              <a:t>+ connectivity</a:t>
            </a:r>
            <a:br>
              <a:rPr lang="en-US" sz="4000" dirty="0">
                <a:solidFill>
                  <a:srgbClr val="006CAB"/>
                </a:solidFill>
              </a:rPr>
            </a:br>
            <a:r>
              <a:rPr lang="en-US" sz="4000" dirty="0">
                <a:solidFill>
                  <a:srgbClr val="006CAB"/>
                </a:solidFill>
              </a:rPr>
              <a:t>+ cheap data storage</a:t>
            </a:r>
            <a:br>
              <a:rPr lang="en-US" sz="4000" dirty="0">
                <a:solidFill>
                  <a:srgbClr val="006CAB"/>
                </a:solidFill>
              </a:rPr>
            </a:br>
            <a:r>
              <a:rPr lang="en-US" sz="4000" dirty="0">
                <a:solidFill>
                  <a:srgbClr val="006CAB"/>
                </a:solidFill>
              </a:rPr>
              <a:t>+ machine intelligence</a:t>
            </a:r>
          </a:p>
          <a:p>
            <a:pPr marL="182563"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6CAB"/>
                </a:solidFill>
              </a:rPr>
              <a:t>= </a:t>
            </a:r>
          </a:p>
          <a:p>
            <a:pPr marL="182563"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6CAB"/>
                </a:solidFill>
              </a:rPr>
              <a:t>Universal Ambient Intelligence</a:t>
            </a:r>
          </a:p>
        </p:txBody>
      </p:sp>
    </p:spTree>
    <p:extLst>
      <p:ext uri="{BB962C8B-B14F-4D97-AF65-F5344CB8AC3E}">
        <p14:creationId xmlns:p14="http://schemas.microsoft.com/office/powerpoint/2010/main" val="276986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6059" y="326309"/>
            <a:ext cx="8586013" cy="736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NOT SINCE THE EARLY 1900s… 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06059" y="4829181"/>
            <a:ext cx="11700411" cy="7764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b="1" dirty="0">
                <a:latin typeface="Arial Narrow" panose="020B0606020202030204" pitchFamily="34" charset="0"/>
              </a:rPr>
              <a:t>have we seen this level of technological innovation.</a:t>
            </a:r>
          </a:p>
          <a:p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844" y="2186611"/>
            <a:ext cx="2673868" cy="2148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628" y="2186610"/>
            <a:ext cx="2673868" cy="2148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60" y="2186612"/>
            <a:ext cx="2673868" cy="2148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412" y="2186612"/>
            <a:ext cx="2673868" cy="21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37679"/>
      </p:ext>
    </p:extLst>
  </p:cSld>
  <p:clrMapOvr>
    <a:masterClrMapping/>
  </p:clrMapOvr>
</p:sld>
</file>

<file path=ppt/theme/theme1.xml><?xml version="1.0" encoding="utf-8"?>
<a:theme xmlns:a="http://schemas.openxmlformats.org/drawingml/2006/main" name="Blackwhit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lour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25424</TotalTime>
  <Words>2130</Words>
  <Application>Microsoft Macintosh PowerPoint</Application>
  <PresentationFormat>Widescreen</PresentationFormat>
  <Paragraphs>444</Paragraphs>
  <Slides>39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Narrow</vt:lpstr>
      <vt:lpstr>Calibri</vt:lpstr>
      <vt:lpstr>Segoe UI Light</vt:lpstr>
      <vt:lpstr>Times New Roman</vt:lpstr>
      <vt:lpstr>Blackwhite deck</vt:lpstr>
      <vt:lpstr>Colour deck</vt:lpstr>
      <vt:lpstr>PowerPoint Presentation</vt:lpstr>
      <vt:lpstr>PowerPoint Presentation</vt:lpstr>
      <vt:lpstr>PowerPoint Presentation</vt:lpstr>
      <vt:lpstr>PowerPoint Presentation</vt:lpstr>
      <vt:lpstr>There’s a growing gap between the skills of today’s workforce and the skills needed for future success</vt:lpstr>
      <vt:lpstr>Skills Mismatch: A National Dilemma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Burnett</dc:creator>
  <cp:lastModifiedBy>Simon Wilkie</cp:lastModifiedBy>
  <cp:revision>516</cp:revision>
  <cp:lastPrinted>2018-08-22T21:57:21Z</cp:lastPrinted>
  <dcterms:created xsi:type="dcterms:W3CDTF">2017-05-31T01:24:04Z</dcterms:created>
  <dcterms:modified xsi:type="dcterms:W3CDTF">2022-07-13T20:08:02Z</dcterms:modified>
</cp:coreProperties>
</file>