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0" r:id="rId5"/>
    <p:sldId id="259" r:id="rId6"/>
    <p:sldId id="258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EC82-3B26-43B0-87A8-56F30B7F10D5}" type="datetimeFigureOut">
              <a:rPr lang="en-NZ" smtClean="0"/>
              <a:t>12/07/2022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0DDD-22A2-4900-8986-C9CA7BCE56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793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EC82-3B26-43B0-87A8-56F30B7F10D5}" type="datetimeFigureOut">
              <a:rPr lang="en-NZ" smtClean="0"/>
              <a:t>12/07/2022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0DDD-22A2-4900-8986-C9CA7BCE56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0474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EC82-3B26-43B0-87A8-56F30B7F10D5}" type="datetimeFigureOut">
              <a:rPr lang="en-NZ" smtClean="0"/>
              <a:t>12/07/2022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0DDD-22A2-4900-8986-C9CA7BCE56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0374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EC82-3B26-43B0-87A8-56F30B7F10D5}" type="datetimeFigureOut">
              <a:rPr lang="en-NZ" smtClean="0"/>
              <a:t>12/07/2022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0DDD-22A2-4900-8986-C9CA7BCE56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2997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EC82-3B26-43B0-87A8-56F30B7F10D5}" type="datetimeFigureOut">
              <a:rPr lang="en-NZ" smtClean="0"/>
              <a:t>12/07/2022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0DDD-22A2-4900-8986-C9CA7BCE56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696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EC82-3B26-43B0-87A8-56F30B7F10D5}" type="datetimeFigureOut">
              <a:rPr lang="en-NZ" smtClean="0"/>
              <a:t>12/07/2022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0DDD-22A2-4900-8986-C9CA7BCE56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608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EC82-3B26-43B0-87A8-56F30B7F10D5}" type="datetimeFigureOut">
              <a:rPr lang="en-NZ" smtClean="0"/>
              <a:t>12/07/2022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0DDD-22A2-4900-8986-C9CA7BCE56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890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EC82-3B26-43B0-87A8-56F30B7F10D5}" type="datetimeFigureOut">
              <a:rPr lang="en-NZ" smtClean="0"/>
              <a:t>12/07/2022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0DDD-22A2-4900-8986-C9CA7BCE56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463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EC82-3B26-43B0-87A8-56F30B7F10D5}" type="datetimeFigureOut">
              <a:rPr lang="en-NZ" smtClean="0"/>
              <a:t>12/07/2022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0DDD-22A2-4900-8986-C9CA7BCE56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0129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EC82-3B26-43B0-87A8-56F30B7F10D5}" type="datetimeFigureOut">
              <a:rPr lang="en-NZ" smtClean="0"/>
              <a:t>12/07/2022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0DDD-22A2-4900-8986-C9CA7BCE56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8823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EC82-3B26-43B0-87A8-56F30B7F10D5}" type="datetimeFigureOut">
              <a:rPr lang="en-NZ" smtClean="0"/>
              <a:t>12/07/2022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0DDD-22A2-4900-8986-C9CA7BCE56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889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BEC82-3B26-43B0-87A8-56F30B7F10D5}" type="datetimeFigureOut">
              <a:rPr lang="en-NZ" smtClean="0"/>
              <a:t>12/07/2022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A0DDD-22A2-4900-8986-C9CA7BCE56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6180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591" cy="1570185"/>
          </a:xfrm>
        </p:spPr>
        <p:txBody>
          <a:bodyPr>
            <a:normAutofit fontScale="90000"/>
          </a:bodyPr>
          <a:lstStyle/>
          <a:p>
            <a:br>
              <a:rPr lang="en-NZ" b="1" dirty="0"/>
            </a:br>
            <a:br>
              <a:rPr lang="en-NZ" b="1" dirty="0"/>
            </a:br>
            <a:r>
              <a:rPr lang="en-NZ" b="1" dirty="0"/>
              <a:t>The (Fiji) Higher Education Commission</a:t>
            </a:r>
            <a:br>
              <a:rPr lang="en-NZ" b="1" dirty="0"/>
            </a:br>
            <a:br>
              <a:rPr lang="en-NZ" dirty="0"/>
            </a:br>
            <a:r>
              <a:rPr lang="en-NZ" i="1" dirty="0">
                <a:solidFill>
                  <a:srgbClr val="FF0000"/>
                </a:solidFill>
              </a:rPr>
              <a:t>“</a:t>
            </a:r>
            <a:r>
              <a:rPr lang="en-NZ" b="1" i="1" dirty="0">
                <a:solidFill>
                  <a:srgbClr val="FF0000"/>
                </a:solidFill>
              </a:rPr>
              <a:t>Transformation of Higher Education in Fiji”.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NZ" dirty="0"/>
          </a:p>
          <a:p>
            <a:pPr marL="0" indent="0">
              <a:buNone/>
            </a:pPr>
            <a:r>
              <a:rPr lang="en-NZ" dirty="0"/>
              <a:t>		           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sz="2800" dirty="0"/>
              <a:t>	</a:t>
            </a:r>
            <a:r>
              <a:rPr lang="en-NZ" sz="2800" b="1" dirty="0">
                <a:solidFill>
                  <a:srgbClr val="00B050"/>
                </a:solidFill>
              </a:rPr>
              <a:t>Adopting a flexible and effective regulatory 		framework for higher education</a:t>
            </a:r>
            <a:r>
              <a:rPr lang="en-NZ" sz="2800" dirty="0"/>
              <a:t>.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sz="2000" b="1" dirty="0"/>
          </a:p>
          <a:p>
            <a:pPr marL="0" indent="0">
              <a:buNone/>
            </a:pPr>
            <a:r>
              <a:rPr lang="en-NZ" sz="2000" b="1" dirty="0"/>
              <a:t>Professor Shaista Shameem</a:t>
            </a:r>
          </a:p>
          <a:p>
            <a:pPr marL="0" indent="0">
              <a:buNone/>
            </a:pPr>
            <a:r>
              <a:rPr lang="en-NZ" sz="2000" b="1" dirty="0"/>
              <a:t>Vice Chancellor, The University of Fiji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-18000"/>
            <a:ext cx="9180000" cy="6876000"/>
            <a:chOff x="0" y="-18000"/>
            <a:chExt cx="9180000" cy="68760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0"/>
              <a:ext cx="9180000" cy="0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6858000"/>
              <a:ext cx="9180000" cy="0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0" y="-18000"/>
              <a:ext cx="0" cy="6876000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9180000" y="-18000"/>
              <a:ext cx="0" cy="6876000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4106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b="1" dirty="0">
                <a:solidFill>
                  <a:srgbClr val="7030A0"/>
                </a:solidFill>
              </a:rPr>
              <a:t>The Higher Education Commission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NZ" b="1" dirty="0">
                <a:solidFill>
                  <a:srgbClr val="C00000"/>
                </a:solidFill>
              </a:rPr>
              <a:t>Functions of the Commission (s7) </a:t>
            </a:r>
          </a:p>
          <a:p>
            <a:pPr marL="0" indent="0">
              <a:buNone/>
            </a:pPr>
            <a:endParaRPr lang="en-NZ" b="1" dirty="0">
              <a:solidFill>
                <a:srgbClr val="C0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NZ" b="1" dirty="0">
                <a:solidFill>
                  <a:srgbClr val="0070C0"/>
                </a:solidFill>
              </a:rPr>
              <a:t> Functions most relevant to HEIs for planning purposes.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NZ" b="1" dirty="0">
                <a:solidFill>
                  <a:srgbClr val="00B050"/>
                </a:solidFill>
              </a:rPr>
              <a:t> ss 7 (d)   </a:t>
            </a:r>
            <a:r>
              <a:rPr lang="en-NZ" b="1" u="sng" dirty="0">
                <a:solidFill>
                  <a:srgbClr val="00B050"/>
                </a:solidFill>
              </a:rPr>
              <a:t>oversee process of review </a:t>
            </a:r>
            <a:r>
              <a:rPr lang="en-NZ" b="1" dirty="0">
                <a:solidFill>
                  <a:srgbClr val="00B050"/>
                </a:solidFill>
              </a:rPr>
              <a:t>of HEIs (Review 	         	     Committee can only recommend 		       	     ‘unconditional’ or ‘conditional’ renewals of registration- 	      regulations 2009).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NZ" b="1" dirty="0">
                <a:solidFill>
                  <a:srgbClr val="7030A0"/>
                </a:solidFill>
              </a:rPr>
              <a:t> ss 7 (f)    </a:t>
            </a:r>
            <a:r>
              <a:rPr lang="en-NZ" b="1" u="sng" dirty="0">
                <a:solidFill>
                  <a:srgbClr val="7030A0"/>
                </a:solidFill>
              </a:rPr>
              <a:t>promote Fiji as ‘knowledge-based society</a:t>
            </a:r>
            <a:r>
              <a:rPr lang="en-NZ" b="1" dirty="0">
                <a:solidFill>
                  <a:srgbClr val="7030A0"/>
                </a:solidFill>
              </a:rPr>
              <a:t>’ (Pillar 9 	     People’s Charter and NDP 5-year and 20-year p. 13)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NZ" b="1" dirty="0">
                <a:solidFill>
                  <a:srgbClr val="00B0F0"/>
                </a:solidFill>
              </a:rPr>
              <a:t> ss 7(h)   </a:t>
            </a:r>
            <a:r>
              <a:rPr lang="en-NZ" b="1" u="sng" dirty="0">
                <a:solidFill>
                  <a:srgbClr val="00B0F0"/>
                </a:solidFill>
              </a:rPr>
              <a:t>foster cooperation </a:t>
            </a:r>
            <a:r>
              <a:rPr lang="en-NZ" b="1" dirty="0">
                <a:solidFill>
                  <a:srgbClr val="00B0F0"/>
                </a:solidFill>
              </a:rPr>
              <a:t>among HEIs and </a:t>
            </a:r>
            <a:r>
              <a:rPr lang="en-NZ" b="1" u="sng" dirty="0">
                <a:solidFill>
                  <a:srgbClr val="FF0000"/>
                </a:solidFill>
              </a:rPr>
              <a:t>linkages</a:t>
            </a:r>
            <a:r>
              <a:rPr lang="en-NZ" b="1" dirty="0">
                <a:solidFill>
                  <a:srgbClr val="FF0000"/>
                </a:solidFill>
              </a:rPr>
              <a:t> 	         	    between HEIs and industry</a:t>
            </a:r>
            <a:r>
              <a:rPr lang="en-NZ" b="1" dirty="0"/>
              <a:t> (NOT 		       	   ‘endorsement by industry’- see FQC Reg 2010 ss 7 (f) 	   ‘business, industry, professional, community 	    	    </a:t>
            </a:r>
            <a:r>
              <a:rPr lang="en-NZ" b="1" u="sng" dirty="0"/>
              <a:t>partnerships</a:t>
            </a:r>
            <a:r>
              <a:rPr lang="en-NZ" b="1" dirty="0"/>
              <a:t> (together).</a:t>
            </a:r>
          </a:p>
          <a:p>
            <a:pPr>
              <a:buFont typeface="Wingdings" panose="05000000000000000000" pitchFamily="2" charset="2"/>
              <a:buChar char="§"/>
            </a:pPr>
            <a:endParaRPr lang="en-NZ" b="1" dirty="0">
              <a:solidFill>
                <a:srgbClr val="C0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-18000"/>
            <a:ext cx="9180000" cy="6876000"/>
            <a:chOff x="0" y="-18000"/>
            <a:chExt cx="9180000" cy="68760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0"/>
              <a:ext cx="9180000" cy="0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6858000"/>
              <a:ext cx="9180000" cy="0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0" y="-18000"/>
              <a:ext cx="0" cy="6876000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9180000" y="-18000"/>
              <a:ext cx="0" cy="6876000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252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D3613-93DE-4D6A-8CC5-47C9A52F5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>
                <a:solidFill>
                  <a:srgbClr val="FF0000"/>
                </a:solidFill>
              </a:rPr>
              <a:t>Problem 1. (F)HEC.</a:t>
            </a:r>
            <a:r>
              <a:rPr lang="en-AU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0A720-2F03-416D-A8E3-7EBC2B1AF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b="1" dirty="0">
                <a:solidFill>
                  <a:srgbClr val="0070C0"/>
                </a:solidFill>
              </a:rPr>
              <a:t>Implementation of the Act and Regs: shortfall.</a:t>
            </a:r>
          </a:p>
          <a:p>
            <a:pPr marL="0" indent="0">
              <a:buNone/>
            </a:pPr>
            <a:r>
              <a:rPr lang="en-AU" sz="2800" b="1" dirty="0">
                <a:solidFill>
                  <a:srgbClr val="00B050"/>
                </a:solidFill>
              </a:rPr>
              <a:t>(</a:t>
            </a:r>
            <a:r>
              <a:rPr lang="en-AU" sz="2800" b="1" dirty="0" err="1">
                <a:solidFill>
                  <a:srgbClr val="00B050"/>
                </a:solidFill>
              </a:rPr>
              <a:t>i</a:t>
            </a:r>
            <a:r>
              <a:rPr lang="en-AU" sz="2800" b="1" dirty="0">
                <a:solidFill>
                  <a:srgbClr val="00B050"/>
                </a:solidFill>
              </a:rPr>
              <a:t>) 	Programme application and Background 	Information  Guide forms of FHEC that HEIs who are 	at </a:t>
            </a:r>
            <a:r>
              <a:rPr lang="en-AU" sz="2800" b="1" u="sng" dirty="0">
                <a:solidFill>
                  <a:srgbClr val="00B050"/>
                </a:solidFill>
              </a:rPr>
              <a:t>Levels 6-10 </a:t>
            </a:r>
            <a:r>
              <a:rPr lang="en-AU" sz="2800" b="1" dirty="0">
                <a:solidFill>
                  <a:srgbClr val="00B050"/>
                </a:solidFill>
              </a:rPr>
              <a:t>have to submit for recognition and 	recording are not consistent with the Act and 	Regulations </a:t>
            </a:r>
            <a:r>
              <a:rPr lang="en-AU" sz="2800" b="1" dirty="0" err="1">
                <a:solidFill>
                  <a:srgbClr val="00B050"/>
                </a:solidFill>
              </a:rPr>
              <a:t>eg</a:t>
            </a:r>
            <a:r>
              <a:rPr lang="en-AU" sz="2800" b="1" dirty="0">
                <a:solidFill>
                  <a:srgbClr val="00B050"/>
                </a:solidFill>
              </a:rPr>
              <a:t> Form says require ‘endorsement’ by 	industry (this is not in the Act or Regs).</a:t>
            </a:r>
          </a:p>
          <a:p>
            <a:pPr marL="0" indent="0">
              <a:buNone/>
            </a:pPr>
            <a:r>
              <a:rPr lang="en-AU" sz="2800" b="1" dirty="0">
                <a:solidFill>
                  <a:srgbClr val="7030A0"/>
                </a:solidFill>
              </a:rPr>
              <a:t>(ii)	 Must consider the autonomy of ‘self-accrediting 	institutions’ in relation to academic freedom (s 40 	of the University of Fiji Act 2011). (F)HEC does not 	provide accreditation to the University of Fiji. </a:t>
            </a:r>
          </a:p>
        </p:txBody>
      </p:sp>
    </p:spTree>
    <p:extLst>
      <p:ext uri="{BB962C8B-B14F-4D97-AF65-F5344CB8AC3E}">
        <p14:creationId xmlns:p14="http://schemas.microsoft.com/office/powerpoint/2010/main" val="75716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>
                <a:solidFill>
                  <a:srgbClr val="FF0000"/>
                </a:solidFill>
              </a:rPr>
              <a:t>Problem 2. TSLS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b="1" dirty="0">
                <a:solidFill>
                  <a:schemeClr val="accent6">
                    <a:lumMod val="75000"/>
                  </a:schemeClr>
                </a:solidFill>
              </a:rPr>
              <a:t>TSLS provides funds for approved programmes</a:t>
            </a:r>
            <a:r>
              <a:rPr lang="en-NZ" dirty="0"/>
              <a:t>.</a:t>
            </a:r>
          </a:p>
          <a:p>
            <a:r>
              <a:rPr lang="en-NZ" b="1" dirty="0">
                <a:solidFill>
                  <a:srgbClr val="7030A0"/>
                </a:solidFill>
              </a:rPr>
              <a:t>TSLS Act (Board) Functions (Section 5)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b="1" dirty="0">
                <a:solidFill>
                  <a:srgbClr val="00B050"/>
                </a:solidFill>
              </a:rPr>
              <a:t> (a) process applications for scholarships and  	     loans (</a:t>
            </a:r>
            <a:r>
              <a:rPr lang="en-NZ" b="1" dirty="0" err="1">
                <a:solidFill>
                  <a:srgbClr val="00B050"/>
                </a:solidFill>
              </a:rPr>
              <a:t>Sch</a:t>
            </a:r>
            <a:r>
              <a:rPr lang="en-NZ" b="1" dirty="0">
                <a:solidFill>
                  <a:srgbClr val="00B050"/>
                </a:solidFill>
              </a:rPr>
              <a:t> 2).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b="1" dirty="0">
                <a:solidFill>
                  <a:srgbClr val="00B0F0"/>
                </a:solidFill>
              </a:rPr>
              <a:t>  (b) assess academic performance of scholarship 	     holders.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b="1" dirty="0">
                <a:solidFill>
                  <a:srgbClr val="C00000"/>
                </a:solidFill>
              </a:rPr>
              <a:t>  (c ) invoice processing.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b="1" dirty="0">
                <a:solidFill>
                  <a:srgbClr val="002060"/>
                </a:solidFill>
              </a:rPr>
              <a:t>  (d) facilitate and enforce the scheme and effect 	      repayment in agreement with Minister, 	    	       Immigration Department and FRCS. </a:t>
            </a:r>
          </a:p>
          <a:p>
            <a:endParaRPr lang="en-NZ" dirty="0"/>
          </a:p>
        </p:txBody>
      </p:sp>
      <p:grpSp>
        <p:nvGrpSpPr>
          <p:cNvPr id="15" name="Group 14"/>
          <p:cNvGrpSpPr/>
          <p:nvPr/>
        </p:nvGrpSpPr>
        <p:grpSpPr>
          <a:xfrm>
            <a:off x="0" y="-18000"/>
            <a:ext cx="9180000" cy="6876000"/>
            <a:chOff x="0" y="-18000"/>
            <a:chExt cx="9180000" cy="68760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0"/>
              <a:ext cx="9180000" cy="0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6858000"/>
              <a:ext cx="9180000" cy="0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0" y="-18000"/>
              <a:ext cx="0" cy="6876000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9180000" y="-18000"/>
              <a:ext cx="0" cy="6876000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5971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b="1" dirty="0">
                <a:solidFill>
                  <a:srgbClr val="7030A0"/>
                </a:solidFill>
              </a:rPr>
              <a:t>BUT (new) Criteria for TSLS sponsorship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 </a:t>
            </a:r>
            <a:r>
              <a:rPr lang="en-NZ" b="1" dirty="0"/>
              <a:t>Given to the University of Fiji for compliance   before listing of new programmes by TSLS (March 25 2022). </a:t>
            </a:r>
            <a:r>
              <a:rPr lang="en-NZ" b="1" dirty="0">
                <a:solidFill>
                  <a:srgbClr val="00B0F0"/>
                </a:solidFill>
              </a:rPr>
              <a:t>Need to have:</a:t>
            </a:r>
            <a:endParaRPr lang="en-NZ" dirty="0">
              <a:solidFill>
                <a:srgbClr val="00B0F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NZ" b="1" dirty="0">
                <a:solidFill>
                  <a:srgbClr val="00B050"/>
                </a:solidFill>
              </a:rPr>
              <a:t> Business case approved by the Council.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b="1" dirty="0">
                <a:solidFill>
                  <a:srgbClr val="0070C0"/>
                </a:solidFill>
              </a:rPr>
              <a:t>Evidence of consultation and support letters from relevant potential employers (range given).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b="1" dirty="0">
                <a:solidFill>
                  <a:srgbClr val="FF0000"/>
                </a:solidFill>
              </a:rPr>
              <a:t> Industry Advisory Committee support letter. </a:t>
            </a:r>
          </a:p>
          <a:p>
            <a:pPr marL="457200" lvl="1" indent="0">
              <a:buNone/>
            </a:pPr>
            <a:r>
              <a:rPr lang="en-NZ" b="1" u="sng" dirty="0">
                <a:solidFill>
                  <a:schemeClr val="accent6">
                    <a:lumMod val="75000"/>
                  </a:schemeClr>
                </a:solidFill>
              </a:rPr>
              <a:t>But- all the above are NOT part of TSLS legislative functions</a:t>
            </a:r>
            <a:r>
              <a:rPr lang="en-NZ" b="1" u="sng" dirty="0">
                <a:solidFill>
                  <a:srgbClr val="FF0000"/>
                </a:solidFill>
              </a:rPr>
              <a:t> </a:t>
            </a:r>
            <a:r>
              <a:rPr lang="en-NZ" b="1" u="sng" dirty="0">
                <a:solidFill>
                  <a:srgbClr val="7030A0"/>
                </a:solidFill>
              </a:rPr>
              <a:t>and NOT required by (F) HEC Act.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-18000"/>
            <a:ext cx="9180000" cy="6876000"/>
            <a:chOff x="0" y="-18000"/>
            <a:chExt cx="9180000" cy="68760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0"/>
              <a:ext cx="9180000" cy="0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6858000"/>
              <a:ext cx="9180000" cy="0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0" y="-18000"/>
              <a:ext cx="0" cy="6876000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9180000" y="-18000"/>
              <a:ext cx="0" cy="6876000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78536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>
                <a:solidFill>
                  <a:srgbClr val="FF0000"/>
                </a:solidFill>
              </a:rPr>
              <a:t>Problem 3: what ‘Industry’?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  <a:p>
            <a:pPr marL="0" indent="0">
              <a:buNone/>
            </a:pPr>
            <a:r>
              <a:rPr lang="en-NZ" b="1" dirty="0">
                <a:solidFill>
                  <a:srgbClr val="00B050"/>
                </a:solidFill>
              </a:rPr>
              <a:t>NB:</a:t>
            </a:r>
            <a:r>
              <a:rPr lang="en-NZ" b="1" u="sng" dirty="0">
                <a:solidFill>
                  <a:srgbClr val="00B050"/>
                </a:solidFill>
              </a:rPr>
              <a:t> Linkages </a:t>
            </a:r>
            <a:r>
              <a:rPr lang="en-NZ" b="1" dirty="0">
                <a:solidFill>
                  <a:srgbClr val="00B050"/>
                </a:solidFill>
              </a:rPr>
              <a:t>with Industry is all that is required by (F)HEC Act and </a:t>
            </a:r>
            <a:r>
              <a:rPr lang="en-NZ" b="1" u="sng" dirty="0">
                <a:solidFill>
                  <a:srgbClr val="00B050"/>
                </a:solidFill>
              </a:rPr>
              <a:t>partnerships</a:t>
            </a:r>
            <a:r>
              <a:rPr lang="en-NZ" b="1" dirty="0">
                <a:solidFill>
                  <a:srgbClr val="00B050"/>
                </a:solidFill>
              </a:rPr>
              <a:t> with community, professions, business and industry required by HEC Regulations.</a:t>
            </a:r>
          </a:p>
          <a:p>
            <a:pPr marL="0" indent="0">
              <a:buNone/>
            </a:pPr>
            <a:endParaRPr lang="en-NZ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NZ" b="1" dirty="0">
                <a:solidFill>
                  <a:srgbClr val="002060"/>
                </a:solidFill>
              </a:rPr>
              <a:t>Refer to speech by Director (F)HEC on January 18 2022 upon his appointment.</a:t>
            </a:r>
          </a:p>
          <a:p>
            <a:endParaRPr lang="en-NZ" dirty="0"/>
          </a:p>
        </p:txBody>
      </p:sp>
      <p:grpSp>
        <p:nvGrpSpPr>
          <p:cNvPr id="15" name="Group 14"/>
          <p:cNvGrpSpPr/>
          <p:nvPr/>
        </p:nvGrpSpPr>
        <p:grpSpPr>
          <a:xfrm>
            <a:off x="0" y="-18000"/>
            <a:ext cx="9180000" cy="6876000"/>
            <a:chOff x="0" y="-18000"/>
            <a:chExt cx="9180000" cy="68760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0"/>
              <a:ext cx="9180000" cy="0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6858000"/>
              <a:ext cx="9180000" cy="0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0" y="-18000"/>
              <a:ext cx="0" cy="6876000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9180000" y="-18000"/>
              <a:ext cx="0" cy="6876000"/>
            </a:xfrm>
            <a:prstGeom prst="line">
              <a:avLst/>
            </a:prstGeom>
            <a:ln w="635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6697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FA843-8D8F-471F-B9C3-40E82EEC7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 </a:t>
            </a:r>
            <a:r>
              <a:rPr lang="en-AU" b="1" dirty="0">
                <a:solidFill>
                  <a:srgbClr val="FF0000"/>
                </a:solidFill>
              </a:rPr>
              <a:t>HEIs and SDGs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294DF-0194-448D-88D7-29C327F3A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AU" b="1" dirty="0"/>
              <a:t>“HEIs must implement SDGs” (Director (F)HEC).</a:t>
            </a:r>
          </a:p>
          <a:p>
            <a:pPr marL="457200" lvl="1" indent="0">
              <a:buNone/>
            </a:pPr>
            <a:r>
              <a:rPr lang="en-AU" b="1" dirty="0">
                <a:solidFill>
                  <a:srgbClr val="00B050"/>
                </a:solidFill>
              </a:rPr>
              <a:t>We agree with the Director.</a:t>
            </a:r>
          </a:p>
          <a:p>
            <a:pPr marL="457200" lvl="1" indent="0">
              <a:buNone/>
            </a:pPr>
            <a:endParaRPr lang="en-AU" b="1" dirty="0">
              <a:solidFill>
                <a:srgbClr val="00B050"/>
              </a:solidFill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AU" sz="2800" b="1" dirty="0">
                <a:solidFill>
                  <a:srgbClr val="0070C0"/>
                </a:solidFill>
              </a:rPr>
              <a:t> Industry important to employment for HEI        graduates.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AU" sz="2800" b="1" dirty="0">
                <a:solidFill>
                  <a:srgbClr val="FF0000"/>
                </a:solidFill>
              </a:rPr>
              <a:t> But, Question: which ‘industries’ in Fiji are SDG compliant? HEIs must implement SDGs says (F)HEC.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AU" sz="2800" b="1" dirty="0">
                <a:solidFill>
                  <a:srgbClr val="7030A0"/>
                </a:solidFill>
              </a:rPr>
              <a:t> List of main sources of revenue for Fiji (‘industries’): Tourism, Sugar, Manufacturing, Mining, Agriculture</a:t>
            </a:r>
            <a:r>
              <a:rPr lang="en-AU" sz="2800" b="1">
                <a:solidFill>
                  <a:srgbClr val="7030A0"/>
                </a:solidFill>
              </a:rPr>
              <a:t>, Fisheries, </a:t>
            </a:r>
            <a:r>
              <a:rPr lang="en-AU" sz="2800" b="1" dirty="0">
                <a:solidFill>
                  <a:srgbClr val="7030A0"/>
                </a:solidFill>
              </a:rPr>
              <a:t>Forestry and (Remittances), plus professions. </a:t>
            </a:r>
            <a:r>
              <a:rPr lang="en-AU" sz="2800" b="1" dirty="0">
                <a:solidFill>
                  <a:schemeClr val="accent6">
                    <a:lumMod val="75000"/>
                  </a:schemeClr>
                </a:solidFill>
              </a:rPr>
              <a:t>Industry SDG compliance index?</a:t>
            </a:r>
          </a:p>
          <a:p>
            <a:pPr marL="914400" lvl="2" indent="0">
              <a:buNone/>
            </a:pPr>
            <a:endParaRPr lang="en-AU" sz="2800" b="1" dirty="0">
              <a:solidFill>
                <a:srgbClr val="0070C0"/>
              </a:solidFill>
            </a:endParaRPr>
          </a:p>
          <a:p>
            <a:pPr lvl="2">
              <a:buFont typeface="Wingdings" panose="05000000000000000000" pitchFamily="2" charset="2"/>
              <a:buChar char="v"/>
            </a:pPr>
            <a:endParaRPr lang="en-AU" sz="2800" b="1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AU" dirty="0"/>
          </a:p>
          <a:p>
            <a:pPr lvl="1">
              <a:buFont typeface="Wingdings" panose="05000000000000000000" pitchFamily="2" charset="2"/>
              <a:buChar char="Ø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1735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64ADC-DBC2-48DE-B92F-1DA6C4940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FF0000"/>
                </a:solidFill>
              </a:rPr>
              <a:t>Conclusion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7C0E3-0E48-41A9-B109-B62CCD5A7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579296" cy="5530626"/>
          </a:xfrm>
        </p:spPr>
        <p:txBody>
          <a:bodyPr>
            <a:normAutofit fontScale="40000" lnSpcReduction="20000"/>
          </a:bodyPr>
          <a:lstStyle/>
          <a:p>
            <a:endParaRPr lang="en-AU" dirty="0"/>
          </a:p>
          <a:p>
            <a:r>
              <a:rPr lang="en-AU" sz="6000" b="1" dirty="0">
                <a:solidFill>
                  <a:srgbClr val="7030A0"/>
                </a:solidFill>
              </a:rPr>
              <a:t>(F)HEC must provide an audit of SDG-compliant industries in Fiji to allow HEI to form linkages as per the Act. </a:t>
            </a:r>
          </a:p>
          <a:p>
            <a:endParaRPr lang="en-AU" sz="6000" b="1" dirty="0">
              <a:solidFill>
                <a:srgbClr val="7030A0"/>
              </a:solidFill>
            </a:endParaRPr>
          </a:p>
          <a:p>
            <a:r>
              <a:rPr lang="en-AU" sz="6000" b="1" dirty="0">
                <a:solidFill>
                  <a:srgbClr val="00B0F0"/>
                </a:solidFill>
              </a:rPr>
              <a:t>The University of Fiji is seeking linkages only with  industries that comply with SDGs and can provide proof to (F)HEC.</a:t>
            </a:r>
          </a:p>
          <a:p>
            <a:endParaRPr lang="en-AU" sz="6000" b="1" dirty="0">
              <a:solidFill>
                <a:srgbClr val="00B0F0"/>
              </a:solidFill>
            </a:endParaRPr>
          </a:p>
          <a:p>
            <a:r>
              <a:rPr lang="en-AU" sz="6000" b="1" dirty="0">
                <a:solidFill>
                  <a:srgbClr val="00B050"/>
                </a:solidFill>
              </a:rPr>
              <a:t>We are also forming active partnerships with the community for adult and continuing education:  (HEC Regulations 2010).</a:t>
            </a:r>
          </a:p>
          <a:p>
            <a:pPr marL="0" indent="0">
              <a:buNone/>
            </a:pPr>
            <a:endParaRPr lang="en-AU" sz="6000" b="1" dirty="0">
              <a:solidFill>
                <a:srgbClr val="00B050"/>
              </a:solidFill>
            </a:endParaRPr>
          </a:p>
          <a:p>
            <a:r>
              <a:rPr lang="en-AU" sz="6000" b="1" dirty="0">
                <a:solidFill>
                  <a:schemeClr val="accent6">
                    <a:lumMod val="75000"/>
                  </a:schemeClr>
                </a:solidFill>
              </a:rPr>
              <a:t>We are developing human capital to foster Fiji as a knowledge-based society for the international markets to encourage transfer of more </a:t>
            </a:r>
            <a:r>
              <a:rPr lang="en-AU" sz="6000" b="1" u="sng" dirty="0">
                <a:solidFill>
                  <a:schemeClr val="accent6">
                    <a:lumMod val="75000"/>
                  </a:schemeClr>
                </a:solidFill>
              </a:rPr>
              <a:t>remittances</a:t>
            </a:r>
            <a:r>
              <a:rPr lang="en-AU" sz="6000" b="1" dirty="0">
                <a:solidFill>
                  <a:schemeClr val="accent6">
                    <a:lumMod val="75000"/>
                  </a:schemeClr>
                </a:solidFill>
              </a:rPr>
              <a:t> to Fiji (exceeded tourism 2021).</a:t>
            </a:r>
          </a:p>
          <a:p>
            <a:endParaRPr lang="en-AU" sz="4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AU" sz="4000" b="1" dirty="0">
                <a:solidFill>
                  <a:srgbClr val="FF0000"/>
                </a:solidFill>
              </a:rPr>
              <a:t>Important Link: </a:t>
            </a:r>
            <a:r>
              <a:rPr lang="en-US" sz="4000" b="1" u="sng" dirty="0"/>
              <a:t>Private Sector: Mismatching Development with Economic Growth? </a:t>
            </a:r>
            <a:r>
              <a:rPr lang="en-US" sz="4000" b="1" dirty="0"/>
              <a:t>https://www.solidar.org/system/downloads/attachments/000/000/704/original/84_2017_1003_SOLIDAR_Briefing_Private_sector.pdf?1517308788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3908216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B7A9-5F43-4222-9304-319FEDBF4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FF0000"/>
                </a:solidFill>
              </a:rPr>
              <a:t>Conclusion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901F0-D3D4-4D7F-A974-E3A9AA1E7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r>
              <a:rPr lang="en-AU" b="1" dirty="0">
                <a:solidFill>
                  <a:srgbClr val="00B0F0"/>
                </a:solidFill>
              </a:rPr>
              <a:t>Nothing much is wrong with the (F)HEC laws of Fiji, nor with TSLS Act. </a:t>
            </a:r>
          </a:p>
          <a:p>
            <a:endParaRPr lang="en-AU" dirty="0"/>
          </a:p>
          <a:p>
            <a:r>
              <a:rPr lang="en-AU" b="1" dirty="0">
                <a:solidFill>
                  <a:srgbClr val="00B050"/>
                </a:solidFill>
              </a:rPr>
              <a:t>Boards and staff of both these statutory bodies should go on a retreat to understand how to apply their own legislation with advice from the SG’s Office.</a:t>
            </a:r>
          </a:p>
        </p:txBody>
      </p:sp>
    </p:spTree>
    <p:extLst>
      <p:ext uri="{BB962C8B-B14F-4D97-AF65-F5344CB8AC3E}">
        <p14:creationId xmlns:p14="http://schemas.microsoft.com/office/powerpoint/2010/main" val="1369477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829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  The (Fiji) Higher Education Commission  “Transformation of Higher Education in Fiji”.</vt:lpstr>
      <vt:lpstr>The Higher Education Commission Act</vt:lpstr>
      <vt:lpstr>Problem 1. (F)HEC. </vt:lpstr>
      <vt:lpstr>Problem 2. TSLS</vt:lpstr>
      <vt:lpstr>BUT (new) Criteria for TSLS sponsorship</vt:lpstr>
      <vt:lpstr>Problem 3: what ‘Industry’?</vt:lpstr>
      <vt:lpstr> HEIs and SDGs</vt:lpstr>
      <vt:lpstr>Conclusion 1</vt:lpstr>
      <vt:lpstr>Conclusion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Naveen P. Narayan</dc:creator>
  <cp:lastModifiedBy>Shaista Shameem</cp:lastModifiedBy>
  <cp:revision>81</cp:revision>
  <dcterms:created xsi:type="dcterms:W3CDTF">2022-07-11T23:04:01Z</dcterms:created>
  <dcterms:modified xsi:type="dcterms:W3CDTF">2022-07-12T05:18:38Z</dcterms:modified>
</cp:coreProperties>
</file>