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496" autoAdjust="0"/>
  </p:normalViewPr>
  <p:slideViewPr>
    <p:cSldViewPr snapToGrid="0">
      <p:cViewPr varScale="1">
        <p:scale>
          <a:sx n="58" d="100"/>
          <a:sy n="58" d="100"/>
        </p:scale>
        <p:origin x="8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4C81C-C112-4EDC-BF38-B0AE44D2C734}" type="datetimeFigureOut">
              <a:rPr lang="en-AU" smtClean="0"/>
              <a:t>15/07/2022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0C358-7F09-4A62-AD28-288D0FA0CA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 am TIM of TIT……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358-7F09-4A62-AD28-288D0FA0CA5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32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Literacy, Blended Learning</a:t>
            </a:r>
            <a:r>
              <a:rPr lang="en-US" baseline="0" dirty="0"/>
              <a:t> options, working with non-traditional partners (UNPRAC),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358-7F09-4A62-AD28-288D0FA0CA5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07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Moving from an area of comfort (scholarships, Traditional </a:t>
            </a:r>
            <a:r>
              <a:rPr lang="en-AU" dirty="0" err="1"/>
              <a:t>F2F</a:t>
            </a:r>
            <a:r>
              <a:rPr lang="en-AU" dirty="0"/>
              <a:t> delivery) </a:t>
            </a:r>
          </a:p>
          <a:p>
            <a:r>
              <a:rPr lang="en-AU" dirty="0"/>
              <a:t>Presenting opportunities for ding things differently but ensuring the same quality Same-Same, but different,</a:t>
            </a:r>
          </a:p>
          <a:p>
            <a:r>
              <a:rPr lang="en-AU" dirty="0"/>
              <a:t>Skill Sets (E-</a:t>
            </a:r>
            <a:r>
              <a:rPr lang="en-AU" dirty="0" err="1"/>
              <a:t>Citezen</a:t>
            </a:r>
            <a:r>
              <a:rPr lang="en-AU" dirty="0"/>
              <a:t>) Short courses (IST) TAE Upgrade (currently being piloted) Flexible learning (FNU example),Blended and  E-learning (PLAN</a:t>
            </a:r>
            <a:r>
              <a:rPr lang="en-AU" baseline="0" dirty="0"/>
              <a:t> International, </a:t>
            </a:r>
            <a:r>
              <a:rPr lang="en-AU" baseline="0" dirty="0" err="1"/>
              <a:t>Catapia</a:t>
            </a:r>
            <a:r>
              <a:rPr lang="en-AU" baseline="0" dirty="0"/>
              <a:t>)</a:t>
            </a:r>
            <a:endParaRPr lang="en-AU" dirty="0"/>
          </a:p>
          <a:p>
            <a:r>
              <a:rPr lang="en-AU" dirty="0" err="1"/>
              <a:t>RPL</a:t>
            </a:r>
            <a:endParaRPr lang="en-AU" dirty="0"/>
          </a:p>
          <a:p>
            <a:r>
              <a:rPr lang="en-AU" dirty="0"/>
              <a:t>This little fellow may look like a goldfish jumping into the unknown, I see a Salmon Leaping out of the estuary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358-7F09-4A62-AD28-288D0FA0CA5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81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Efficient programs, not wasting time and money, creating sustainable programs (</a:t>
            </a:r>
            <a:r>
              <a:rPr lang="en-AU" dirty="0" err="1"/>
              <a:t>ITAC</a:t>
            </a:r>
            <a:r>
              <a:rPr lang="en-AU" dirty="0"/>
              <a:t> Vanuatu example)</a:t>
            </a:r>
          </a:p>
          <a:p>
            <a:r>
              <a:rPr lang="en-AU" dirty="0"/>
              <a:t>Soft copy resources, online delivery, recording lessons/lectures and uploading them onto an online platform (Moodle, Basecamp, Google Drive, BB)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358-7F09-4A62-AD28-288D0FA0CA5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52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Same-Same but Different. Same quality, Same consistency of a proven brand, but different methods. </a:t>
            </a:r>
            <a:r>
              <a:rPr lang="en-AU" dirty="0" err="1"/>
              <a:t>RPL</a:t>
            </a:r>
            <a:r>
              <a:rPr lang="en-AU" dirty="0"/>
              <a:t>, flexible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358-7F09-4A62-AD28-288D0FA0CA5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7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External FNU, USP, </a:t>
            </a:r>
            <a:r>
              <a:rPr lang="en-AU" dirty="0" err="1"/>
              <a:t>FHEC</a:t>
            </a:r>
            <a:r>
              <a:rPr lang="en-AU" dirty="0"/>
              <a:t>, </a:t>
            </a:r>
            <a:r>
              <a:rPr lang="en-AU" dirty="0" err="1"/>
              <a:t>VIT</a:t>
            </a:r>
            <a:r>
              <a:rPr lang="en-AU" dirty="0"/>
              <a:t>, </a:t>
            </a:r>
            <a:r>
              <a:rPr lang="en-AU" dirty="0" err="1"/>
              <a:t>PomTec</a:t>
            </a:r>
            <a:r>
              <a:rPr lang="en-AU" dirty="0"/>
              <a:t>, </a:t>
            </a:r>
            <a:r>
              <a:rPr lang="en-AU" dirty="0" err="1"/>
              <a:t>DFAT</a:t>
            </a:r>
            <a:r>
              <a:rPr lang="en-AU" dirty="0"/>
              <a:t>, </a:t>
            </a:r>
            <a:r>
              <a:rPr lang="en-AU" dirty="0" err="1"/>
              <a:t>SPC</a:t>
            </a:r>
            <a:r>
              <a:rPr lang="en-AU" dirty="0"/>
              <a:t> (Validator example) </a:t>
            </a:r>
            <a:r>
              <a:rPr lang="en-AU" dirty="0" err="1"/>
              <a:t>TVET</a:t>
            </a:r>
            <a:r>
              <a:rPr lang="en-AU" dirty="0"/>
              <a:t> (Vanuatu example, remote delivery in Santos)</a:t>
            </a:r>
          </a:p>
          <a:p>
            <a:r>
              <a:rPr lang="en-AU" dirty="0"/>
              <a:t>Co-Contribution, facilitating empowerment and mutual responsibility. Internal partnerships-investing in our own staff, tutor development and support (Raj example), ongoing support for trainers (</a:t>
            </a:r>
            <a:r>
              <a:rPr lang="en-AU" dirty="0" err="1"/>
              <a:t>PD</a:t>
            </a:r>
            <a:r>
              <a:rPr lang="en-AU" dirty="0"/>
              <a:t> </a:t>
            </a:r>
            <a:r>
              <a:rPr lang="en-AU" dirty="0" err="1"/>
              <a:t>F2F</a:t>
            </a:r>
            <a:r>
              <a:rPr lang="en-AU" dirty="0"/>
              <a:t> and online through My Village, or Connect), ensuring staff are involved in </a:t>
            </a:r>
            <a:r>
              <a:rPr lang="en-AU" dirty="0" err="1"/>
              <a:t>TQ</a:t>
            </a:r>
            <a:r>
              <a:rPr lang="en-AU" dirty="0"/>
              <a:t> PLC’s, </a:t>
            </a:r>
          </a:p>
          <a:p>
            <a:r>
              <a:rPr lang="en-AU" dirty="0"/>
              <a:t>Thinking and Working politically to create mutually beneficial partnerships that strengthen the Pacific and our partners positions</a:t>
            </a:r>
          </a:p>
          <a:p>
            <a:r>
              <a:rPr lang="en-AU" dirty="0"/>
              <a:t>Working with </a:t>
            </a:r>
            <a:r>
              <a:rPr lang="en-AU" dirty="0" err="1"/>
              <a:t>DFAT</a:t>
            </a:r>
            <a:r>
              <a:rPr lang="en-AU" dirty="0"/>
              <a:t> initiatives such as the Labour mobility program to create realistic migration pathways for Pacific Island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358-7F09-4A62-AD28-288D0FA0CA5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53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together to raise</a:t>
            </a:r>
            <a:r>
              <a:rPr lang="en-US" baseline="0" dirty="0"/>
              <a:t> the standard of </a:t>
            </a:r>
            <a:r>
              <a:rPr lang="en-US" baseline="0" dirty="0" err="1"/>
              <a:t>TVET</a:t>
            </a:r>
            <a:r>
              <a:rPr lang="en-US" baseline="0" dirty="0"/>
              <a:t> in the Pacific. Showcasing and raising the profile of TVET throughout the Pacific, ensuring that TVET is valued, SPTO </a:t>
            </a:r>
            <a:r>
              <a:rPr lang="en-US" baseline="0" dirty="0" err="1"/>
              <a:t>worksho</a:t>
            </a:r>
            <a:r>
              <a:rPr lang="en-US" baseline="0" dirty="0"/>
              <a:t>[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358-7F09-4A62-AD28-288D0FA0CA5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72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Developing programs that meet the needs of those who need it the most, focusing on Gender, PLWAD programs, and working with International partners to deliver programs.</a:t>
            </a:r>
          </a:p>
          <a:p>
            <a:r>
              <a:rPr lang="en-AU" dirty="0"/>
              <a:t>Responses to GBV in the Workplace</a:t>
            </a:r>
          </a:p>
          <a:p>
            <a:r>
              <a:rPr lang="en-AU" dirty="0"/>
              <a:t>Small island state programs (Tuvalu, </a:t>
            </a:r>
            <a:r>
              <a:rPr lang="en-AU" dirty="0" err="1"/>
              <a:t>Naru</a:t>
            </a:r>
            <a:r>
              <a:rPr lang="en-AU" dirty="0"/>
              <a:t>, </a:t>
            </a:r>
            <a:r>
              <a:rPr lang="en-AU" dirty="0" err="1"/>
              <a:t>Kirribati</a:t>
            </a:r>
            <a:r>
              <a:rPr lang="en-AU" dirty="0"/>
              <a:t>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358-7F09-4A62-AD28-288D0FA0CA5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798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went before was grand, what we need to build in the future can help re-shape </a:t>
            </a:r>
            <a:r>
              <a:rPr lang="en-AU" dirty="0" err="1"/>
              <a:t>TVET</a:t>
            </a:r>
            <a:r>
              <a:rPr lang="en-AU" dirty="0"/>
              <a:t> in the Pacific. No more talking about what was, or what will be, but shaping what already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358-7F09-4A62-AD28-288D0FA0CA5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77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15B037-6598-43B3-8B78-AEA698B1A450}" type="datetimeFigureOut">
              <a:rPr lang="en-AU" smtClean="0"/>
              <a:t>15/07/2022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25E7F7-9144-48C1-AF93-020A0C637AE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1239" y="584202"/>
            <a:ext cx="4176712" cy="684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1364" y="1292440"/>
            <a:ext cx="6969211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9" name="Picture 8" descr="Powerpoint-Presentation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5310" cy="6885572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04178" y="1828431"/>
            <a:ext cx="8584449" cy="4712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005018" y="238125"/>
            <a:ext cx="5610097" cy="1112838"/>
          </a:xfrm>
        </p:spPr>
        <p:txBody>
          <a:bodyPr/>
          <a:lstStyle>
            <a:lvl3pPr marL="0" indent="0" algn="ctr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8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29" y="2323073"/>
            <a:ext cx="8460259" cy="18452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15B037-6598-43B3-8B78-AEA698B1A450}" type="datetimeFigureOut">
              <a:rPr lang="en-AU" smtClean="0"/>
              <a:t>15/07/2022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25E7F7-9144-48C1-AF93-020A0C637AE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0188"/>
            <a:ext cx="8229600" cy="121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AU" dirty="0"/>
          </a:p>
        </p:txBody>
      </p:sp>
      <p:pic>
        <p:nvPicPr>
          <p:cNvPr id="7" name="Picture 6" descr="Powerpoint-Presentation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5310" cy="688557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4589" y="2322517"/>
            <a:ext cx="6821487" cy="344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11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037-6598-43B3-8B78-AEA698B1A450}" type="datetimeFigureOut">
              <a:rPr lang="en-AU" smtClean="0"/>
              <a:t>15/07/2022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E7F7-9144-48C1-AF93-020A0C637A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39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9169179" cy="6858594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40261" y="365129"/>
            <a:ext cx="4959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8650" y="2883247"/>
            <a:ext cx="7886700" cy="228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609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916" y="214584"/>
            <a:ext cx="5616873" cy="1812624"/>
          </a:xfrm>
        </p:spPr>
        <p:txBody>
          <a:bodyPr anchor="ctr">
            <a:normAutofit/>
          </a:bodyPr>
          <a:lstStyle/>
          <a:p>
            <a:endParaRPr lang="en-AU" sz="6000" b="1" dirty="0">
              <a:solidFill>
                <a:srgbClr val="0066A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subTitle" idx="1"/>
          </p:nvPr>
        </p:nvSpPr>
        <p:spPr>
          <a:xfrm>
            <a:off x="966159" y="2311879"/>
            <a:ext cx="7060012" cy="3004311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en-AU" sz="1200" dirty="0"/>
          </a:p>
          <a:p>
            <a:pPr>
              <a:defRPr/>
            </a:pPr>
            <a:r>
              <a:rPr lang="en-A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411" y="2224794"/>
            <a:ext cx="1857589" cy="35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9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30" y="3566537"/>
            <a:ext cx="853063" cy="85306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8740" y="230188"/>
            <a:ext cx="6495690" cy="1211262"/>
          </a:xfrm>
        </p:spPr>
        <p:txBody>
          <a:bodyPr anchor="ctr">
            <a:normAutofit/>
          </a:bodyPr>
          <a:lstStyle/>
          <a:p>
            <a:r>
              <a:rPr lang="en-AU" sz="6000" b="1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82222" l="7527" r="92742">
                        <a14:foregroundMark x1="25000" y1="31852" x2="25000" y2="31852"/>
                        <a14:foregroundMark x1="30376" y1="32593" x2="30376" y2="32593"/>
                        <a14:foregroundMark x1="40054" y1="34815" x2="40054" y2="34815"/>
                        <a14:foregroundMark x1="44892" y1="32593" x2="44892" y2="32593"/>
                        <a14:foregroundMark x1="50538" y1="33333" x2="50538" y2="33333"/>
                        <a14:foregroundMark x1="50538" y1="11852" x2="50538" y2="11852"/>
                        <a14:foregroundMark x1="54570" y1="23704" x2="54570" y2="23704"/>
                        <a14:foregroundMark x1="63978" y1="24444" x2="63978" y2="24444"/>
                        <a14:foregroundMark x1="72581" y1="22963" x2="72581" y2="22963"/>
                        <a14:foregroundMark x1="84409" y1="17037" x2="84409" y2="17037"/>
                        <a14:foregroundMark x1="81183" y1="33333" x2="81183" y2="33333"/>
                        <a14:foregroundMark x1="8602" y1="63704" x2="8602" y2="63704"/>
                        <a14:foregroundMark x1="9409" y1="71111" x2="9409" y2="71111"/>
                        <a14:foregroundMark x1="9946" y1="76296" x2="9946" y2="76296"/>
                        <a14:foregroundMark x1="11290" y1="78519" x2="11290" y2="78519"/>
                        <a14:foregroundMark x1="14785" y1="79259" x2="15323" y2="79259"/>
                        <a14:foregroundMark x1="10484" y1="63704" x2="11022" y2="62963"/>
                        <a14:foregroundMark x1="15860" y1="59259" x2="15860" y2="59259"/>
                        <a14:foregroundMark x1="16667" y1="61481" x2="16667" y2="61481"/>
                        <a14:foregroundMark x1="16935" y1="55556" x2="16935" y2="55556"/>
                        <a14:foregroundMark x1="19624" y1="71111" x2="19624" y2="71111"/>
                        <a14:foregroundMark x1="23656" y1="78519" x2="23656" y2="78519"/>
                        <a14:foregroundMark x1="24462" y1="72593" x2="24731" y2="71852"/>
                        <a14:foregroundMark x1="20430" y1="63704" x2="20430" y2="63704"/>
                        <a14:foregroundMark x1="30376" y1="66667" x2="30376" y2="66667"/>
                        <a14:foregroundMark x1="44892" y1="69630" x2="44892" y2="69630"/>
                        <a14:foregroundMark x1="50000" y1="77778" x2="50000" y2="77778"/>
                        <a14:foregroundMark x1="57258" y1="72593" x2="57258" y2="72593"/>
                        <a14:foregroundMark x1="57527" y1="65185" x2="57527" y2="65185"/>
                        <a14:foregroundMark x1="59677" y1="62222" x2="59677" y2="62222"/>
                        <a14:foregroundMark x1="66129" y1="70370" x2="66129" y2="70370"/>
                        <a14:foregroundMark x1="65054" y1="78519" x2="65054" y2="78519"/>
                        <a14:foregroundMark x1="75538" y1="64444" x2="75538" y2="64444"/>
                        <a14:foregroundMark x1="80645" y1="67407" x2="80645" y2="67407"/>
                        <a14:foregroundMark x1="86828" y1="61481" x2="86828" y2="61481"/>
                        <a14:foregroundMark x1="88441" y1="79259" x2="88441" y2="79259"/>
                        <a14:foregroundMark x1="73656" y1="62222" x2="73656" y2="622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026" t="6758" r="6939" b="16863"/>
          <a:stretch/>
        </p:blipFill>
        <p:spPr>
          <a:xfrm>
            <a:off x="911285" y="3265713"/>
            <a:ext cx="60706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8740" y="230188"/>
            <a:ext cx="5750186" cy="1211262"/>
          </a:xfrm>
        </p:spPr>
        <p:txBody>
          <a:bodyPr anchor="ctr">
            <a:normAutofit/>
          </a:bodyPr>
          <a:lstStyle/>
          <a:p>
            <a:pPr algn="ctr"/>
            <a:r>
              <a:rPr lang="en-AU" sz="3200" dirty="0"/>
              <a:t>“Working with towards agreed upon outcomes”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05" y="2210480"/>
            <a:ext cx="5557314" cy="32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8740" y="230188"/>
            <a:ext cx="6495690" cy="1211262"/>
          </a:xfrm>
        </p:spPr>
        <p:txBody>
          <a:bodyPr anchor="ctr">
            <a:normAutofit/>
          </a:bodyPr>
          <a:lstStyle/>
          <a:p>
            <a:pPr algn="ctr"/>
            <a:r>
              <a:rPr lang="en-AU" sz="3200" dirty="0"/>
              <a:t>Contemporary Training Models….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7" y="2109787"/>
            <a:ext cx="4992259" cy="36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8740" y="1"/>
            <a:ext cx="6495690" cy="1542196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AU" sz="3200" dirty="0"/>
              <a:t>To seize opportunities we must have the right skills, knowledge, tools and resources (and know how to use them!)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42" y="1945529"/>
            <a:ext cx="6048634" cy="44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8740" y="230188"/>
            <a:ext cx="6495690" cy="1211262"/>
          </a:xfrm>
        </p:spPr>
        <p:txBody>
          <a:bodyPr anchor="ctr">
            <a:normAutofit/>
          </a:bodyPr>
          <a:lstStyle/>
          <a:p>
            <a:pPr algn="ctr"/>
            <a:r>
              <a:rPr lang="en-AU" sz="3200" dirty="0"/>
              <a:t>Ensuring quality outcomes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119" y="2138362"/>
            <a:ext cx="3625624" cy="37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8740" y="230188"/>
            <a:ext cx="6495690" cy="1211262"/>
          </a:xfrm>
        </p:spPr>
        <p:txBody>
          <a:bodyPr anchor="ctr">
            <a:normAutofit/>
          </a:bodyPr>
          <a:lstStyle/>
          <a:p>
            <a:pPr algn="ctr"/>
            <a:r>
              <a:rPr lang="en-AU" sz="3200" dirty="0"/>
              <a:t>Strengthening TVET partnerships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325" y="1704975"/>
            <a:ext cx="69151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8740" y="230188"/>
            <a:ext cx="6495690" cy="1211262"/>
          </a:xfrm>
        </p:spPr>
        <p:txBody>
          <a:bodyPr anchor="ctr">
            <a:normAutofit/>
          </a:bodyPr>
          <a:lstStyle/>
          <a:p>
            <a:pPr algn="ctr"/>
            <a:r>
              <a:rPr lang="en-AU" sz="3200" dirty="0"/>
              <a:t>Meeting Industry need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82" y="1715861"/>
            <a:ext cx="88963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8740" y="230188"/>
            <a:ext cx="6495690" cy="1211262"/>
          </a:xfrm>
        </p:spPr>
        <p:txBody>
          <a:bodyPr anchor="ctr">
            <a:normAutofit/>
          </a:bodyPr>
          <a:lstStyle/>
          <a:p>
            <a:pPr algn="ctr"/>
            <a:r>
              <a:rPr lang="en-AU" sz="3200" dirty="0"/>
              <a:t>GESI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348" t="66283" r="68455" b="13683"/>
          <a:stretch/>
        </p:blipFill>
        <p:spPr>
          <a:xfrm>
            <a:off x="491491" y="4989778"/>
            <a:ext cx="2194559" cy="930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1317"/>
          <a:stretch/>
        </p:blipFill>
        <p:spPr>
          <a:xfrm>
            <a:off x="139978" y="1850969"/>
            <a:ext cx="8698509" cy="2997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7713" t="66283" r="37223" b="9909"/>
          <a:stretch/>
        </p:blipFill>
        <p:spPr>
          <a:xfrm>
            <a:off x="3537584" y="4989778"/>
            <a:ext cx="1950720" cy="1105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68944" t="66283" r="2062" b="3017"/>
          <a:stretch/>
        </p:blipFill>
        <p:spPr>
          <a:xfrm>
            <a:off x="6339838" y="4989778"/>
            <a:ext cx="2256601" cy="14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8740" y="230188"/>
            <a:ext cx="6495690" cy="1211262"/>
          </a:xfrm>
        </p:spPr>
        <p:txBody>
          <a:bodyPr anchor="ctr">
            <a:normAutofit/>
          </a:bodyPr>
          <a:lstStyle/>
          <a:p>
            <a:pPr algn="ctr"/>
            <a:r>
              <a:rPr lang="en-AU" sz="3200" dirty="0"/>
              <a:t>Making Strategic partners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2057400"/>
            <a:ext cx="83343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APTC Stage 3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TC Stage 3" id="{99A4B095-59B8-44EE-930D-77B8A5F57565}" vid="{56F3AE7F-23E3-48AC-A9F1-B2ECE7B59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APTC Stage 3</Template>
  <TotalTime>6161</TotalTime>
  <Words>460</Words>
  <Application>Microsoft Office PowerPoint</Application>
  <PresentationFormat>On-screen Show (4:3)</PresentationFormat>
  <Paragraphs>39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APTC Stage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Chand</dc:creator>
  <cp:lastModifiedBy>Gareth McGrath</cp:lastModifiedBy>
  <cp:revision>33</cp:revision>
  <dcterms:created xsi:type="dcterms:W3CDTF">2019-06-18T02:50:58Z</dcterms:created>
  <dcterms:modified xsi:type="dcterms:W3CDTF">2022-07-15T03:34:18Z</dcterms:modified>
</cp:coreProperties>
</file>